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1" r:id="rId2"/>
    <p:sldId id="259" r:id="rId3"/>
    <p:sldId id="262" r:id="rId4"/>
    <p:sldId id="266" r:id="rId5"/>
    <p:sldId id="275" r:id="rId6"/>
    <p:sldId id="269" r:id="rId7"/>
    <p:sldId id="276" r:id="rId8"/>
    <p:sldId id="257" r:id="rId9"/>
    <p:sldId id="256" r:id="rId10"/>
    <p:sldId id="277" r:id="rId11"/>
    <p:sldId id="279" r:id="rId12"/>
    <p:sldId id="281" r:id="rId13"/>
    <p:sldId id="283" r:id="rId14"/>
    <p:sldId id="264" r:id="rId15"/>
    <p:sldId id="274" r:id="rId16"/>
    <p:sldId id="273" r:id="rId17"/>
    <p:sldId id="280"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5" d="100"/>
          <a:sy n="75" d="100"/>
        </p:scale>
        <p:origin x="77"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floor>
    <c:sideWall>
      <c:thickness val="0"/>
    </c:sideWall>
    <c:backWall>
      <c:thickness val="0"/>
    </c:backWall>
    <c:plotArea>
      <c:layout>
        <c:manualLayout>
          <c:layoutTarget val="inner"/>
          <c:xMode val="edge"/>
          <c:yMode val="edge"/>
          <c:x val="0.13367325710692801"/>
          <c:y val="0.242019331828598"/>
          <c:w val="0.65960734885717898"/>
          <c:h val="0.64472925172853801"/>
        </c:manualLayout>
      </c:layout>
      <c:pie3DChart>
        <c:varyColors val="1"/>
        <c:ser>
          <c:idx val="0"/>
          <c:order val="0"/>
          <c:dPt>
            <c:idx val="0"/>
            <c:bubble3D val="0"/>
          </c:dPt>
          <c:dPt>
            <c:idx val="1"/>
            <c:bubble3D val="0"/>
          </c:dPt>
          <c:dPt>
            <c:idx val="2"/>
            <c:bubble3D val="0"/>
          </c:dPt>
          <c:dPt>
            <c:idx val="3"/>
            <c:bubble3D val="0"/>
          </c:dPt>
          <c:dPt>
            <c:idx val="4"/>
            <c:bubble3D val="0"/>
          </c:dPt>
          <c:dLbls>
            <c:dLbl>
              <c:idx val="0"/>
              <c:layout>
                <c:manualLayout>
                  <c:x val="-0.17039379802506099"/>
                  <c:y val="-6.7231689036682196E-2"/>
                </c:manualLayout>
              </c:layout>
              <c:tx>
                <c:rich>
                  <a:bodyPr/>
                  <a:lstStyle/>
                  <a:p>
                    <a:r>
                      <a:rPr lang="en-US" sz="1600" b="1" noProof="0" dirty="0" smtClean="0"/>
                      <a:t>Pēcdoktorantūras granti</a:t>
                    </a:r>
                    <a:r>
                      <a:rPr lang="en-US" sz="1600" noProof="0" dirty="0" smtClean="0"/>
                      <a:t>
(atlase 2016.gada II cet.)</a:t>
                    </a:r>
                    <a:endParaRPr lang="en-US" noProof="0" dirty="0"/>
                  </a:p>
                </c:rich>
              </c:tx>
              <c:dLblPos val="bestFit"/>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4.40463047828834E-3"/>
                  <c:y val="-0.18448146935681201"/>
                </c:manualLayout>
              </c:layout>
              <c:tx>
                <c:rich>
                  <a:bodyPr/>
                  <a:lstStyle/>
                  <a:p>
                    <a:r>
                      <a:rPr lang="en-US" sz="1600" b="1" noProof="0" dirty="0" smtClean="0"/>
                      <a:t>Praktiskie pētījumi zinātniskajās grupās 
(atlase 2016 </a:t>
                    </a:r>
                    <a:r>
                      <a:rPr lang="en-US" sz="1600" b="1" noProof="0" smtClean="0"/>
                      <a:t>II </a:t>
                    </a:r>
                    <a:r>
                      <a:rPr lang="en-US" sz="1600" b="1" noProof="0" dirty="0" smtClean="0"/>
                      <a:t>cet.)</a:t>
                    </a:r>
                    <a:endParaRPr lang="en-US" b="1" noProof="0" dirty="0"/>
                  </a:p>
                </c:rich>
              </c:tx>
              <c:dLblPos val="bestFit"/>
              <c:showLegendKey val="0"/>
              <c:showVal val="0"/>
              <c:showCatName val="1"/>
              <c:showSerName val="0"/>
              <c:showPercent val="0"/>
              <c:showBubbleSize val="0"/>
              <c:extLst>
                <c:ext xmlns:c15="http://schemas.microsoft.com/office/drawing/2012/chart" uri="{CE6537A1-D6FC-4f65-9D91-7224C49458BB}">
                  <c15:layout/>
                </c:ext>
              </c:extLst>
            </c:dLbl>
            <c:dLbl>
              <c:idx val="2"/>
              <c:layout/>
              <c:dLblPos val="bestFit"/>
              <c:showLegendKey val="0"/>
              <c:showVal val="0"/>
              <c:showCatName val="1"/>
              <c:showSerName val="0"/>
              <c:showPercent val="0"/>
              <c:showBubbleSize val="0"/>
              <c:extLst>
                <c:ext xmlns:c15="http://schemas.microsoft.com/office/drawing/2012/chart" uri="{CE6537A1-D6FC-4f65-9D91-7224C49458BB}">
                  <c15:layout/>
                </c:ext>
              </c:extLst>
            </c:dLbl>
            <c:dLbl>
              <c:idx val="3"/>
              <c:layout>
                <c:manualLayout>
                  <c:x val="3.0651340996168602E-2"/>
                  <c:y val="5.0219721165873504E-3"/>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dLbl>
              <c:idx val="4"/>
              <c:layout>
                <c:manualLayout>
                  <c:x val="8.7266229017300603E-3"/>
                  <c:y val="-6.6938954840710593E-2"/>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vert="horz"/>
              <a:lstStyle/>
              <a:p>
                <a:pPr>
                  <a:defRPr sz="1600"/>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Sheet1!$A$5:$A$9</c:f>
              <c:strCache>
                <c:ptCount val="5"/>
                <c:pt idx="0">
                  <c:v>Pēcdoktorantūras granti
(atlase 2016.gada I cet.)</c:v>
                </c:pt>
                <c:pt idx="1">
                  <c:v>Praktiskie pētījumi zinātniskajās grupās 
(atlase 2015 IV cet/ 
2016 I cet.)</c:v>
                </c:pt>
                <c:pt idx="2">
                  <c:v>Inovācijas granti studentiem 
(atlase 2016 II cet.) </c:v>
                </c:pt>
                <c:pt idx="3">
                  <c:v>Starptautiskās sadarbības atbalsts 
(atlase 2016 I cet.) </c:v>
                </c:pt>
                <c:pt idx="4">
                  <c:v>ZI institucionālās kapacitātes stiprināšana un P&amp;A infrastruktūras attīstība RIS3 jomās 
(atlase 2016 II cet.) </c:v>
                </c:pt>
              </c:strCache>
            </c:strRef>
          </c:cat>
          <c:val>
            <c:numRef>
              <c:f>Sheet1!$B$5:$B$9</c:f>
              <c:numCache>
                <c:formatCode>General</c:formatCode>
                <c:ptCount val="5"/>
                <c:pt idx="0">
                  <c:v>64.03</c:v>
                </c:pt>
                <c:pt idx="1">
                  <c:v>76.510000000000005</c:v>
                </c:pt>
                <c:pt idx="2">
                  <c:v>34</c:v>
                </c:pt>
                <c:pt idx="3">
                  <c:v>32.549999999999997</c:v>
                </c:pt>
                <c:pt idx="4">
                  <c:v>115.25</c:v>
                </c:pt>
              </c:numCache>
            </c:numRef>
          </c:val>
        </c:ser>
        <c:dLbls>
          <c:dLblPos val="outEnd"/>
          <c:showLegendKey val="0"/>
          <c:showVal val="0"/>
          <c:showCatName val="1"/>
          <c:showSerName val="0"/>
          <c:showPercent val="0"/>
          <c:showBubbleSize val="0"/>
          <c:showLeaderLines val="0"/>
        </c:dLbls>
      </c:pie3DChart>
    </c:plotArea>
    <c:plotVisOnly val="1"/>
    <c:dispBlanksAs val="gap"/>
    <c:showDLblsOverMax val="0"/>
  </c:chart>
  <c:txPr>
    <a:bodyPr/>
    <a:lstStyle/>
    <a:p>
      <a:pPr>
        <a:defRPr lang="lv-LV" sz="1800" noProof="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solidFill>
                <a:latin typeface="+mn-lt"/>
                <a:ea typeface="+mn-ea"/>
                <a:cs typeface="+mn-cs"/>
              </a:defRPr>
            </a:pPr>
            <a:r>
              <a:rPr lang="lv-LV" sz="2800" b="1" dirty="0" smtClean="0">
                <a:solidFill>
                  <a:schemeClr val="tx1"/>
                </a:solidFill>
              </a:rPr>
              <a:t>Zinātnes un pētniecības  finansējums</a:t>
            </a:r>
            <a:endParaRPr lang="en-US" sz="2800" b="1" dirty="0">
              <a:solidFill>
                <a:schemeClr val="tx1"/>
              </a:solidFill>
            </a:endParaRPr>
          </a:p>
        </c:rich>
      </c:tx>
      <c:layout>
        <c:manualLayout>
          <c:xMode val="edge"/>
          <c:yMode val="edge"/>
          <c:x val="3.6960875984251948E-2"/>
          <c:y val="0"/>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Kopā R@D</c:v>
                </c:pt>
              </c:strCache>
            </c:strRef>
          </c:tx>
          <c:spPr>
            <a:ln w="28575" cap="rnd">
              <a:solidFill>
                <a:srgbClr val="FF0000"/>
              </a:solidFill>
              <a:round/>
            </a:ln>
            <a:effectLst/>
          </c:spPr>
          <c:marker>
            <c:symbol val="none"/>
          </c:marker>
          <c:cat>
            <c:strRef>
              <c:f>Sheet1!$A$2:$A$5</c:f>
              <c:strCache>
                <c:ptCount val="3"/>
                <c:pt idx="0">
                  <c:v>2014.</c:v>
                </c:pt>
                <c:pt idx="1">
                  <c:v>2015.</c:v>
                </c:pt>
                <c:pt idx="2">
                  <c:v>2016.</c:v>
                </c:pt>
              </c:strCache>
            </c:strRef>
          </c:cat>
          <c:val>
            <c:numRef>
              <c:f>Sheet1!$B$2:$B$5</c:f>
              <c:numCache>
                <c:formatCode>General</c:formatCode>
                <c:ptCount val="4"/>
                <c:pt idx="0">
                  <c:v>162.80000000000001</c:v>
                </c:pt>
                <c:pt idx="1">
                  <c:v>152.19999999999999</c:v>
                </c:pt>
                <c:pt idx="2">
                  <c:v>110.4</c:v>
                </c:pt>
              </c:numCache>
            </c:numRef>
          </c:val>
          <c:smooth val="0"/>
        </c:ser>
        <c:ser>
          <c:idx val="1"/>
          <c:order val="1"/>
          <c:tx>
            <c:strRef>
              <c:f>Sheet1!$C$1</c:f>
              <c:strCache>
                <c:ptCount val="1"/>
                <c:pt idx="0">
                  <c:v>Komercsektors</c:v>
                </c:pt>
              </c:strCache>
            </c:strRef>
          </c:tx>
          <c:spPr>
            <a:ln w="28575" cap="rnd">
              <a:solidFill>
                <a:schemeClr val="accent2"/>
              </a:solidFill>
              <a:round/>
            </a:ln>
            <a:effectLst/>
          </c:spPr>
          <c:marker>
            <c:symbol val="none"/>
          </c:marker>
          <c:cat>
            <c:strRef>
              <c:f>Sheet1!$A$2:$A$5</c:f>
              <c:strCache>
                <c:ptCount val="3"/>
                <c:pt idx="0">
                  <c:v>2014.</c:v>
                </c:pt>
                <c:pt idx="1">
                  <c:v>2015.</c:v>
                </c:pt>
                <c:pt idx="2">
                  <c:v>2016.</c:v>
                </c:pt>
              </c:strCache>
            </c:strRef>
          </c:cat>
          <c:val>
            <c:numRef>
              <c:f>Sheet1!$C$2:$C$5</c:f>
              <c:numCache>
                <c:formatCode>General</c:formatCode>
                <c:ptCount val="4"/>
                <c:pt idx="0">
                  <c:v>45.3</c:v>
                </c:pt>
                <c:pt idx="1">
                  <c:v>30.5</c:v>
                </c:pt>
                <c:pt idx="2">
                  <c:v>23.8</c:v>
                </c:pt>
              </c:numCache>
            </c:numRef>
          </c:val>
          <c:smooth val="0"/>
        </c:ser>
        <c:ser>
          <c:idx val="2"/>
          <c:order val="2"/>
          <c:tx>
            <c:strRef>
              <c:f>Sheet1!$D$1</c:f>
              <c:strCache>
                <c:ptCount val="1"/>
                <c:pt idx="0">
                  <c:v>Valsts budžets</c:v>
                </c:pt>
              </c:strCache>
            </c:strRef>
          </c:tx>
          <c:spPr>
            <a:ln w="28575" cap="rnd">
              <a:solidFill>
                <a:schemeClr val="accent3"/>
              </a:solidFill>
              <a:round/>
            </a:ln>
            <a:effectLst/>
          </c:spPr>
          <c:marker>
            <c:symbol val="none"/>
          </c:marker>
          <c:cat>
            <c:strRef>
              <c:f>Sheet1!$A$2:$A$5</c:f>
              <c:strCache>
                <c:ptCount val="3"/>
                <c:pt idx="0">
                  <c:v>2014.</c:v>
                </c:pt>
                <c:pt idx="1">
                  <c:v>2015.</c:v>
                </c:pt>
                <c:pt idx="2">
                  <c:v>2016.</c:v>
                </c:pt>
              </c:strCache>
            </c:strRef>
          </c:cat>
          <c:val>
            <c:numRef>
              <c:f>Sheet1!$D$2:$D$5</c:f>
              <c:numCache>
                <c:formatCode>General</c:formatCode>
                <c:ptCount val="4"/>
                <c:pt idx="0">
                  <c:v>41.7</c:v>
                </c:pt>
                <c:pt idx="1">
                  <c:v>49.8</c:v>
                </c:pt>
                <c:pt idx="2">
                  <c:v>52.7</c:v>
                </c:pt>
              </c:numCache>
            </c:numRef>
          </c:val>
          <c:smooth val="0"/>
        </c:ser>
        <c:ser>
          <c:idx val="3"/>
          <c:order val="3"/>
          <c:tx>
            <c:strRef>
              <c:f>Sheet1!$E$1</c:f>
              <c:strCache>
                <c:ptCount val="1"/>
                <c:pt idx="0">
                  <c:v>Augstskolas</c:v>
                </c:pt>
              </c:strCache>
            </c:strRef>
          </c:tx>
          <c:spPr>
            <a:ln w="28575" cap="rnd">
              <a:solidFill>
                <a:schemeClr val="accent4"/>
              </a:solidFill>
              <a:round/>
            </a:ln>
            <a:effectLst/>
          </c:spPr>
          <c:marker>
            <c:symbol val="none"/>
          </c:marker>
          <c:cat>
            <c:strRef>
              <c:f>Sheet1!$A$2:$A$5</c:f>
              <c:strCache>
                <c:ptCount val="3"/>
                <c:pt idx="0">
                  <c:v>2014.</c:v>
                </c:pt>
                <c:pt idx="1">
                  <c:v>2015.</c:v>
                </c:pt>
                <c:pt idx="2">
                  <c:v>2016.</c:v>
                </c:pt>
              </c:strCache>
            </c:strRef>
          </c:cat>
          <c:val>
            <c:numRef>
              <c:f>Sheet1!$E$2:$E$5</c:f>
              <c:numCache>
                <c:formatCode>General</c:formatCode>
                <c:ptCount val="4"/>
                <c:pt idx="0">
                  <c:v>3.8</c:v>
                </c:pt>
                <c:pt idx="1">
                  <c:v>3.4</c:v>
                </c:pt>
                <c:pt idx="2">
                  <c:v>3.2</c:v>
                </c:pt>
              </c:numCache>
            </c:numRef>
          </c:val>
          <c:smooth val="0"/>
        </c:ser>
        <c:ser>
          <c:idx val="4"/>
          <c:order val="4"/>
          <c:tx>
            <c:strRef>
              <c:f>Sheet1!$F$1</c:f>
              <c:strCache>
                <c:ptCount val="1"/>
                <c:pt idx="0">
                  <c:v>Ārvalstu fin.</c:v>
                </c:pt>
              </c:strCache>
            </c:strRef>
          </c:tx>
          <c:spPr>
            <a:ln w="28575" cap="rnd">
              <a:solidFill>
                <a:schemeClr val="accent5"/>
              </a:solidFill>
              <a:round/>
            </a:ln>
            <a:effectLst/>
          </c:spPr>
          <c:marker>
            <c:symbol val="none"/>
          </c:marker>
          <c:cat>
            <c:strRef>
              <c:f>Sheet1!$A$2:$A$5</c:f>
              <c:strCache>
                <c:ptCount val="3"/>
                <c:pt idx="0">
                  <c:v>2014.</c:v>
                </c:pt>
                <c:pt idx="1">
                  <c:v>2015.</c:v>
                </c:pt>
                <c:pt idx="2">
                  <c:v>2016.</c:v>
                </c:pt>
              </c:strCache>
            </c:strRef>
          </c:cat>
          <c:val>
            <c:numRef>
              <c:f>Sheet1!$F$2:$F$5</c:f>
              <c:numCache>
                <c:formatCode>General</c:formatCode>
                <c:ptCount val="4"/>
                <c:pt idx="0">
                  <c:v>72</c:v>
                </c:pt>
                <c:pt idx="1">
                  <c:v>68.5</c:v>
                </c:pt>
                <c:pt idx="2">
                  <c:v>30.7</c:v>
                </c:pt>
              </c:numCache>
            </c:numRef>
          </c:val>
          <c:smooth val="0"/>
        </c:ser>
        <c:dLbls>
          <c:showLegendKey val="0"/>
          <c:showVal val="0"/>
          <c:showCatName val="0"/>
          <c:showSerName val="0"/>
          <c:showPercent val="0"/>
          <c:showBubbleSize val="0"/>
        </c:dLbls>
        <c:smooth val="0"/>
        <c:axId val="455338256"/>
        <c:axId val="455337864"/>
      </c:lineChart>
      <c:catAx>
        <c:axId val="455338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5337864"/>
        <c:crosses val="autoZero"/>
        <c:auto val="1"/>
        <c:lblAlgn val="ctr"/>
        <c:lblOffset val="100"/>
        <c:noMultiLvlLbl val="0"/>
      </c:catAx>
      <c:valAx>
        <c:axId val="455337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5338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0.25298</cdr:x>
      <cdr:y>0.60439</cdr:y>
    </cdr:from>
    <cdr:to>
      <cdr:x>0.44255</cdr:x>
      <cdr:y>0.66102</cdr:y>
    </cdr:to>
    <cdr:sp macro="" textlink="">
      <cdr:nvSpPr>
        <cdr:cNvPr id="2" name="Title 1"/>
        <cdr:cNvSpPr txBox="1">
          <a:spLocks xmlns:a="http://schemas.openxmlformats.org/drawingml/2006/main"/>
        </cdr:cNvSpPr>
      </cdr:nvSpPr>
      <cdr:spPr bwMode="auto">
        <a:xfrm xmlns:a="http://schemas.openxmlformats.org/drawingml/2006/main">
          <a:off x="2213026" y="3069783"/>
          <a:ext cx="1658343"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ea typeface="MS PGothic" panose="020B0600070205080204" pitchFamily="34" charset="-128"/>
            </a:rPr>
            <a:t>32,55 MEUR</a:t>
          </a:r>
        </a:p>
      </cdr:txBody>
    </cdr:sp>
  </cdr:relSizeAnchor>
  <cdr:relSizeAnchor xmlns:cdr="http://schemas.openxmlformats.org/drawingml/2006/chartDrawing">
    <cdr:from>
      <cdr:x>0.50793</cdr:x>
      <cdr:y>0.32693</cdr:y>
    </cdr:from>
    <cdr:to>
      <cdr:x>0.69488</cdr:x>
      <cdr:y>0.38356</cdr:y>
    </cdr:to>
    <cdr:sp macro="" textlink="">
      <cdr:nvSpPr>
        <cdr:cNvPr id="3" name="Title 1"/>
        <cdr:cNvSpPr txBox="1">
          <a:spLocks xmlns:a="http://schemas.openxmlformats.org/drawingml/2006/main"/>
        </cdr:cNvSpPr>
      </cdr:nvSpPr>
      <cdr:spPr bwMode="auto">
        <a:xfrm xmlns:a="http://schemas.openxmlformats.org/drawingml/2006/main">
          <a:off x="4443288" y="1660524"/>
          <a:ext cx="1635424"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ea typeface="MS PGothic" panose="020B0600070205080204" pitchFamily="34" charset="-128"/>
            </a:rPr>
            <a:t>64,03 </a:t>
          </a:r>
          <a:r>
            <a:rPr lang="lv-LV" altLang="lv-LV" sz="1600" b="1" dirty="0" smtClean="0">
              <a:solidFill>
                <a:schemeClr val="bg1"/>
              </a:solidFill>
              <a:latin typeface="Cambria" panose="02040503050406030204" pitchFamily="18" charset="0"/>
            </a:rPr>
            <a:t>M</a:t>
          </a:r>
          <a:r>
            <a:rPr lang="lv-LV" altLang="lv-LV" sz="1600" b="1" dirty="0" smtClean="0">
              <a:solidFill>
                <a:schemeClr val="bg1"/>
              </a:solidFill>
              <a:latin typeface="Cambria" panose="02040503050406030204" pitchFamily="18" charset="0"/>
              <a:ea typeface="MS PGothic" panose="020B0600070205080204" pitchFamily="34" charset="-128"/>
            </a:rPr>
            <a:t>EUR</a:t>
          </a:r>
        </a:p>
      </cdr:txBody>
    </cdr:sp>
  </cdr:relSizeAnchor>
  <cdr:relSizeAnchor xmlns:cdr="http://schemas.openxmlformats.org/drawingml/2006/chartDrawing">
    <cdr:from>
      <cdr:x>0.57109</cdr:x>
      <cdr:y>0.47696</cdr:y>
    </cdr:from>
    <cdr:to>
      <cdr:x>0.76751</cdr:x>
      <cdr:y>0.53359</cdr:y>
    </cdr:to>
    <cdr:sp macro="" textlink="">
      <cdr:nvSpPr>
        <cdr:cNvPr id="4" name="Title 1"/>
        <cdr:cNvSpPr txBox="1">
          <a:spLocks xmlns:a="http://schemas.openxmlformats.org/drawingml/2006/main"/>
        </cdr:cNvSpPr>
      </cdr:nvSpPr>
      <cdr:spPr bwMode="auto">
        <a:xfrm xmlns:a="http://schemas.openxmlformats.org/drawingml/2006/main">
          <a:off x="4995819" y="2422525"/>
          <a:ext cx="1718266"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ea typeface="MS PGothic" panose="020B0600070205080204" pitchFamily="34" charset="-128"/>
            </a:rPr>
            <a:t>76,51 MEUR</a:t>
          </a:r>
        </a:p>
      </cdr:txBody>
    </cdr:sp>
  </cdr:relSizeAnchor>
  <cdr:relSizeAnchor xmlns:cdr="http://schemas.openxmlformats.org/drawingml/2006/chartDrawing">
    <cdr:from>
      <cdr:x>0.44318</cdr:x>
      <cdr:y>0.63286</cdr:y>
    </cdr:from>
    <cdr:to>
      <cdr:x>0.59547</cdr:x>
      <cdr:y>0.68949</cdr:y>
    </cdr:to>
    <cdr:sp macro="" textlink="">
      <cdr:nvSpPr>
        <cdr:cNvPr id="5" name="Title 1"/>
        <cdr:cNvSpPr txBox="1">
          <a:spLocks xmlns:a="http://schemas.openxmlformats.org/drawingml/2006/main"/>
        </cdr:cNvSpPr>
      </cdr:nvSpPr>
      <cdr:spPr bwMode="auto">
        <a:xfrm xmlns:a="http://schemas.openxmlformats.org/drawingml/2006/main">
          <a:off x="3876889" y="3214393"/>
          <a:ext cx="1332221" cy="2876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a:lstStyle>
        <a:p xmlns:a="http://schemas.openxmlformats.org/drawingml/2006/main">
          <a:r>
            <a:rPr lang="lv-LV" altLang="lv-LV" sz="1600" b="1" dirty="0" smtClean="0">
              <a:solidFill>
                <a:schemeClr val="bg1"/>
              </a:solidFill>
              <a:latin typeface="Cambria" panose="02040503050406030204" pitchFamily="18" charset="0"/>
            </a:rPr>
            <a:t>34 MEUR</a:t>
          </a:r>
        </a:p>
      </cdr:txBody>
    </cdr:sp>
  </cdr:relSizeAnchor>
  <cdr:relSizeAnchor xmlns:cdr="http://schemas.openxmlformats.org/drawingml/2006/chartDrawing">
    <cdr:from>
      <cdr:x>0.73309</cdr:x>
      <cdr:y>0.141</cdr:y>
    </cdr:from>
    <cdr:to>
      <cdr:x>0.9454</cdr:x>
      <cdr:y>0.31072</cdr:y>
    </cdr:to>
    <cdr:sp macro="" textlink="">
      <cdr:nvSpPr>
        <cdr:cNvPr id="6" name="Title 1"/>
        <cdr:cNvSpPr txBox="1">
          <a:spLocks xmlns:a="http://schemas.openxmlformats.org/drawingml/2006/main"/>
        </cdr:cNvSpPr>
      </cdr:nvSpPr>
      <cdr:spPr bwMode="auto">
        <a:xfrm xmlns:a="http://schemas.openxmlformats.org/drawingml/2006/main">
          <a:off x="6617874" y="818335"/>
          <a:ext cx="1916526" cy="98506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altLang="lv-LV" sz="1300" b="1" i="1" dirty="0" smtClean="0">
              <a:solidFill>
                <a:schemeClr val="tx1"/>
              </a:solidFill>
              <a:latin typeface="Cambria" panose="02040503050406030204" pitchFamily="18" charset="0"/>
              <a:ea typeface="MS PGothic" panose="020B0600070205080204" pitchFamily="34" charset="-128"/>
            </a:rPr>
            <a:t>MK noteikumi saskaņošanā </a:t>
          </a:r>
        </a:p>
        <a:p xmlns:a="http://schemas.openxmlformats.org/drawingml/2006/main">
          <a:r>
            <a:rPr lang="lv-LV" altLang="lv-LV" sz="1300" b="1" i="1" dirty="0" smtClean="0">
              <a:solidFill>
                <a:schemeClr val="tx1"/>
              </a:solidFill>
              <a:latin typeface="Cambria" panose="02040503050406030204" pitchFamily="18" charset="0"/>
              <a:ea typeface="MS PGothic" panose="020B0600070205080204" pitchFamily="34" charset="-128"/>
            </a:rPr>
            <a:t>(VSS 09.07.2015.)</a:t>
          </a:r>
        </a:p>
      </cdr:txBody>
    </cdr:sp>
  </cdr:relSizeAnchor>
  <cdr:relSizeAnchor xmlns:cdr="http://schemas.openxmlformats.org/drawingml/2006/chartDrawing">
    <cdr:from>
      <cdr:x>0.78613</cdr:x>
      <cdr:y>0.85821</cdr:y>
    </cdr:from>
    <cdr:to>
      <cdr:x>0.97916</cdr:x>
      <cdr:y>1</cdr:y>
    </cdr:to>
    <cdr:sp macro="" textlink="">
      <cdr:nvSpPr>
        <cdr:cNvPr id="7" name="Title 1"/>
        <cdr:cNvSpPr txBox="1">
          <a:spLocks xmlns:a="http://schemas.openxmlformats.org/drawingml/2006/main"/>
        </cdr:cNvSpPr>
      </cdr:nvSpPr>
      <cdr:spPr bwMode="auto">
        <a:xfrm xmlns:a="http://schemas.openxmlformats.org/drawingml/2006/main">
          <a:off x="7096657" y="4980965"/>
          <a:ext cx="1742543" cy="82293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ext uri="{91240B29-F687-4f45-9708-019B960494DF}"/>
        </a:extLst>
      </cdr:spPr>
      <cdr:txBody>
        <a:bodyPr xmlns:a="http://schemas.openxmlformats.org/drawingml/2006/main" vert="horz" wrap="square" lIns="93957" tIns="46979" rIns="93957" bIns="46979" numCol="1" anchor="t" anchorCtr="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lv-LV" altLang="lv-LV" sz="1300" b="1" i="1" dirty="0" smtClean="0">
              <a:solidFill>
                <a:schemeClr val="tx1"/>
              </a:solidFill>
              <a:latin typeface="Cambria" panose="02040503050406030204" pitchFamily="18" charset="0"/>
              <a:ea typeface="MS PGothic" panose="020B0600070205080204" pitchFamily="34" charset="-128"/>
            </a:rPr>
            <a:t>MK noteikumi saskaņošanā </a:t>
          </a:r>
        </a:p>
        <a:p xmlns:a="http://schemas.openxmlformats.org/drawingml/2006/main">
          <a:pPr algn="l"/>
          <a:r>
            <a:rPr lang="lv-LV" altLang="lv-LV" sz="1300" b="1" i="1" dirty="0" smtClean="0">
              <a:solidFill>
                <a:schemeClr val="tx1"/>
              </a:solidFill>
              <a:latin typeface="Cambria" panose="02040503050406030204" pitchFamily="18" charset="0"/>
              <a:ea typeface="MS PGothic" panose="020B0600070205080204" pitchFamily="34" charset="-128"/>
            </a:rPr>
            <a:t>(VSS 23.07.2015.)</a:t>
          </a:r>
        </a:p>
      </cdr:txBody>
    </cdr:sp>
  </cdr:relSizeAnchor>
</c:userShapes>
</file>

<file path=ppt/drawings/drawing2.xml><?xml version="1.0" encoding="utf-8"?>
<c:userShapes xmlns:c="http://schemas.openxmlformats.org/drawingml/2006/chart">
  <cdr:relSizeAnchor xmlns:cdr="http://schemas.openxmlformats.org/drawingml/2006/chartDrawing">
    <cdr:from>
      <cdr:x>0.66</cdr:x>
      <cdr:y>0.68844</cdr:y>
    </cdr:from>
    <cdr:to>
      <cdr:x>1</cdr:x>
      <cdr:y>0.87365</cdr:y>
    </cdr:to>
    <cdr:sp macro="" textlink="">
      <cdr:nvSpPr>
        <cdr:cNvPr id="2" name="TextBox 1"/>
        <cdr:cNvSpPr txBox="1"/>
      </cdr:nvSpPr>
      <cdr:spPr>
        <a:xfrm xmlns:a="http://schemas.openxmlformats.org/drawingml/2006/main">
          <a:off x="5364480" y="3730414"/>
          <a:ext cx="2763520" cy="10036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800" dirty="0" smtClean="0"/>
            <a:t>-41,3 miljoni no ārvalstīm</a:t>
          </a:r>
        </a:p>
        <a:p xmlns:a="http://schemas.openxmlformats.org/drawingml/2006/main">
          <a:r>
            <a:rPr lang="lv-LV" sz="1800" dirty="0" smtClean="0"/>
            <a:t>-21,5 miljoni </a:t>
          </a:r>
          <a:r>
            <a:rPr lang="lv-LV" sz="1800" dirty="0" err="1" smtClean="0"/>
            <a:t>komercsektorā</a:t>
          </a:r>
          <a:endParaRPr lang="en-US" sz="1800" dirty="0"/>
        </a:p>
      </cdr:txBody>
    </cdr:sp>
  </cdr:relSizeAnchor>
  <cdr:relSizeAnchor xmlns:cdr="http://schemas.openxmlformats.org/drawingml/2006/chartDrawing">
    <cdr:from>
      <cdr:x>0.36125</cdr:x>
      <cdr:y>0.15439</cdr:y>
    </cdr:from>
    <cdr:to>
      <cdr:x>0.46125</cdr:x>
      <cdr:y>0.22906</cdr:y>
    </cdr:to>
    <cdr:sp macro="" textlink="">
      <cdr:nvSpPr>
        <cdr:cNvPr id="3" name="TextBox 2"/>
        <cdr:cNvSpPr txBox="1"/>
      </cdr:nvSpPr>
      <cdr:spPr>
        <a:xfrm xmlns:a="http://schemas.openxmlformats.org/drawingml/2006/main">
          <a:off x="2936240" y="836600"/>
          <a:ext cx="812800" cy="4046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800" dirty="0" smtClean="0"/>
            <a:t>152,2</a:t>
          </a:r>
          <a:endParaRPr lang="en-US" sz="1800" dirty="0"/>
        </a:p>
      </cdr:txBody>
    </cdr:sp>
  </cdr:relSizeAnchor>
  <cdr:relSizeAnchor xmlns:cdr="http://schemas.openxmlformats.org/drawingml/2006/chartDrawing">
    <cdr:from>
      <cdr:x>0.59438</cdr:x>
      <cdr:y>0.30933</cdr:y>
    </cdr:from>
    <cdr:to>
      <cdr:x>0.69313</cdr:x>
      <cdr:y>0.35808</cdr:y>
    </cdr:to>
    <cdr:sp macro="" textlink="">
      <cdr:nvSpPr>
        <cdr:cNvPr id="4" name="TextBox 3"/>
        <cdr:cNvSpPr txBox="1"/>
      </cdr:nvSpPr>
      <cdr:spPr>
        <a:xfrm xmlns:a="http://schemas.openxmlformats.org/drawingml/2006/main">
          <a:off x="4831080" y="1676140"/>
          <a:ext cx="802640" cy="2641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800" dirty="0" smtClean="0"/>
            <a:t>110,4</a:t>
          </a:r>
          <a:endParaRPr lang="en-US" sz="1800" dirty="0"/>
        </a:p>
      </cdr:txBody>
    </cdr:sp>
  </cdr:relSizeAnchor>
  <cdr:relSizeAnchor xmlns:cdr="http://schemas.openxmlformats.org/drawingml/2006/chartDrawing">
    <cdr:from>
      <cdr:x>0.71467</cdr:x>
      <cdr:y>0.00863</cdr:y>
    </cdr:from>
    <cdr:to>
      <cdr:x>0.97554</cdr:x>
      <cdr:y>0.08724</cdr:y>
    </cdr:to>
    <cdr:sp macro="" textlink="">
      <cdr:nvSpPr>
        <cdr:cNvPr id="5" name="TextBox 4"/>
        <cdr:cNvSpPr txBox="1"/>
      </cdr:nvSpPr>
      <cdr:spPr>
        <a:xfrm xmlns:a="http://schemas.openxmlformats.org/drawingml/2006/main">
          <a:off x="5808870" y="46784"/>
          <a:ext cx="2120347" cy="4259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2400" b="1" dirty="0" smtClean="0">
              <a:latin typeface="Arial" panose="020B0604020202020204" pitchFamily="34" charset="0"/>
              <a:cs typeface="Arial" panose="020B0604020202020204" pitchFamily="34" charset="0"/>
            </a:rPr>
            <a:t>Latvijā</a:t>
          </a:r>
          <a:endParaRPr lang="en-US" sz="2400" b="1" dirty="0">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9F42BF-2CEC-42AB-AB23-4F8F8101C5FE}" type="datetimeFigureOut">
              <a:rPr lang="en-US" smtClean="0"/>
              <a:t>9/19/2017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0D7A17-0727-42E9-A195-221641036972}" type="slidenum">
              <a:rPr lang="en-US" smtClean="0"/>
              <a:t>‹#›</a:t>
            </a:fld>
            <a:endParaRPr lang="en-US"/>
          </a:p>
        </p:txBody>
      </p:sp>
    </p:spTree>
    <p:extLst>
      <p:ext uri="{BB962C8B-B14F-4D97-AF65-F5344CB8AC3E}">
        <p14:creationId xmlns:p14="http://schemas.microsoft.com/office/powerpoint/2010/main" val="3412899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en-US" smtClean="0"/>
          </a:p>
          <a:p>
            <a:endParaRPr lang="lv-LV"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797DAA9E-053D-40A2-9532-4E3965255A82}" type="slidenum">
              <a:rPr lang="lv-LV" altLang="en-US" sz="1200" smtClean="0">
                <a:latin typeface="Calibri" panose="020F0502020204030204" pitchFamily="34" charset="0"/>
              </a:rPr>
              <a:pPr/>
              <a:t>2</a:t>
            </a:fld>
            <a:endParaRPr lang="lv-LV" altLang="en-US" sz="1200" smtClean="0">
              <a:latin typeface="Calibri" panose="020F0502020204030204" pitchFamily="34" charset="0"/>
            </a:endParaRPr>
          </a:p>
        </p:txBody>
      </p:sp>
    </p:spTree>
    <p:extLst>
      <p:ext uri="{BB962C8B-B14F-4D97-AF65-F5344CB8AC3E}">
        <p14:creationId xmlns:p14="http://schemas.microsoft.com/office/powerpoint/2010/main" val="252838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en-US" b="1" smtClean="0"/>
              <a:t>Iznākuma rādītājs: Jaunu pētnieku skaits atbalstītajās vienībās (pilnas slodzes ekvivalents), (amata vietu skaits)</a:t>
            </a:r>
          </a:p>
          <a:p>
            <a:r>
              <a:rPr lang="lv-LV" altLang="en-US" smtClean="0"/>
              <a:t> Starpposma vērtība 2018: </a:t>
            </a:r>
            <a:r>
              <a:rPr lang="lv-LV" altLang="en-US" b="1" smtClean="0"/>
              <a:t>150-200</a:t>
            </a:r>
            <a:endParaRPr lang="lv-LV" altLang="en-US" smtClean="0"/>
          </a:p>
          <a:p>
            <a:r>
              <a:rPr lang="lv-LV" altLang="en-US" smtClean="0"/>
              <a:t> Mērķis 2023: </a:t>
            </a:r>
            <a:r>
              <a:rPr lang="lv-LV" altLang="en-US" b="1" smtClean="0"/>
              <a:t>700</a:t>
            </a:r>
            <a:endParaRPr lang="lv-LV" altLang="en-US" smtClean="0"/>
          </a:p>
          <a:p>
            <a:r>
              <a:rPr lang="lv-LV" altLang="en-US" smtClean="0"/>
              <a:t> Mērķa vērtības noteikšanas principi/metodoloģija: 1)Praktiskas ievirzes pētījumu atlases kārtas plānotais indikatīvais kopējais finansējums - 76 512 873 euro, tai skaitā ERAF finansējums 65 035 942 euro. </a:t>
            </a:r>
          </a:p>
          <a:p>
            <a:r>
              <a:rPr lang="lv-LV" altLang="en-US" smtClean="0"/>
              <a:t>Vidējās viena projekta izmaksas noteiktas, ņemot vērā ES fondu 2007.-2013.gada plānošanas perioda darbības programmas „Uzņēmējdarbība un inovācijas” 1.1.1.2.aktivitātes ietvaros īstenoto projektu vidējās izmaksas t.i. 500 000 euro. 76 512 873 EUR/ 500 000 EUR (vidējās viena projekta izmaksas) = vidēji 153 projekti. Vidēji viena projekta ietvaros tiks izveidotas vismaz 2 jaunas zinātniskā personāla, t.i. vadošais pētnieks, pētnieks un zinātniskais asistents, amata vietas zinātniskajās institūcijās. Attiecīgi plānots, ka praktiskas ievirzes pētījumu atbalsta rezultātā tiks izveidotas 306 jaunas zinātniskā personāla, t.i. vadošā pētnieka, pētnieka un zinātniskā asistenta, amata vietas (153x2=306).</a:t>
            </a:r>
          </a:p>
          <a:p>
            <a:r>
              <a:rPr lang="lv-LV" altLang="en-US" smtClean="0"/>
              <a:t>2)Pēcdoktorantūras pētījumu atlases kārtas ietvaros plānotais indikatīvais kopējais finansējums 64 029 231 euro, tai skaitā 54 424 846 euro. Viena individuālā pēcdoktorantūras granta vidējais apmērs 100 000 euro, attiecīgi atlases kārtas ietvaros plānots atbalsts 640 pēcdoktorantūras grantiem (64 029 231 euro/ 100 000 EUR = 640 granti). Tiek pieņemts, ka ≈60% atbalstu saņēmušie jaunie zinātnieki varētu turpināt darbu pēc projekta īstenošanas zinātniskajā institūcijā, veidojot jaunas zinātniskā personāla amata vietas pētniecībā un attīstībā, savukārt atlikušie 40% varētu aizvietot esošo gados vecāko zinātnisko personālu (daļa varētu arī pārtraukt savu zinātnisko darbību Latvijā). Attiecīgi atlases kārtas ietvaros varētu tikt izveidotas 384 jaunas zinātniskā personāla amata jaunajiem zinātniekiem (640x60%=384).</a:t>
            </a:r>
          </a:p>
          <a:p>
            <a:r>
              <a:rPr lang="lv-LV" altLang="en-US" smtClean="0"/>
              <a:t>Ņemot vērā augstāk minēto, kopā līdz 2023.gadam tiktu izveidotas ≈700 jaunas zinātniskā personāla, t.i. vadošais pētnieks, pētnieks un zinātniskais asistents, amata vietas.</a:t>
            </a:r>
          </a:p>
          <a:p>
            <a:r>
              <a:rPr lang="lv-LV" altLang="en-US" smtClean="0"/>
              <a:t> </a:t>
            </a:r>
          </a:p>
          <a:p>
            <a:r>
              <a:rPr lang="lv-LV" altLang="en-US" b="1" smtClean="0"/>
              <a:t>Iznākuma rādītājs: Zinātnisko rakstu skaits, kuru izstrādei un publicēšanai ir sniegts atbalsts (zinātnisko rakstu skaits)</a:t>
            </a:r>
          </a:p>
          <a:p>
            <a:r>
              <a:rPr lang="lv-LV" altLang="en-US" smtClean="0"/>
              <a:t> Starpposma vērtība 2018: </a:t>
            </a:r>
            <a:r>
              <a:rPr lang="lv-LV" altLang="en-US" b="1" smtClean="0"/>
              <a:t>220 publikācijas</a:t>
            </a:r>
            <a:endParaRPr lang="lv-LV" altLang="en-US" smtClean="0"/>
          </a:p>
          <a:p>
            <a:r>
              <a:rPr lang="lv-LV" altLang="en-US" smtClean="0"/>
              <a:t> </a:t>
            </a:r>
            <a:r>
              <a:rPr lang="lv-LV" altLang="en-US" i="1" smtClean="0"/>
              <a:t>Mērķis 2023:</a:t>
            </a:r>
            <a:r>
              <a:rPr lang="lv-LV" altLang="en-US" smtClean="0"/>
              <a:t> </a:t>
            </a:r>
            <a:r>
              <a:rPr lang="lv-LV" altLang="en-US" b="1" smtClean="0"/>
              <a:t>1472 publikācijas</a:t>
            </a:r>
            <a:endParaRPr lang="lv-LV" altLang="en-US" smtClean="0"/>
          </a:p>
          <a:p>
            <a:r>
              <a:rPr lang="lv-LV" altLang="en-US" smtClean="0"/>
              <a:t> </a:t>
            </a:r>
            <a:r>
              <a:rPr lang="lv-LV" altLang="en-US" i="1" smtClean="0"/>
              <a:t>Mērķa vērtības noteikšanas principi/metodoloģija:</a:t>
            </a:r>
            <a:r>
              <a:rPr lang="lv-LV" altLang="en-US" smtClean="0"/>
              <a:t> Plānots, ka tiks īstenoti 153 praktiskas ievirzes pētniecības projekti un 640 individuālie pēcdoktorantūras granti. Tiek pieņems, ka praktiskas ievirzes pētījumu projektu ietvaros pārsvarā tiks sagatavots un publicēts viens zinātniskais raksts, savukārt 25% šo pētījumu projektu ietvaros, t.i. 39 projektos, tiks sagatavoti vismaz divi zinātniskie raksti, savukārt pēcdoktorantūras pētījumu projektu ietvaros tiks sagatavoti un publicēti vismaz divi zinātniskie raksti.  (114 pētījumu projekti * 1 zinātniskais raksts) + (39 pētījumu projekti * 2 zinātniskie raksti) + (640 pēcdoktorantūras pētījumu projekti * 2 zinātniskie raksti) = 1 472 zinātniskie raksti. </a:t>
            </a:r>
          </a:p>
          <a:p>
            <a:r>
              <a:rPr lang="lv-LV" altLang="en-US" smtClean="0"/>
              <a:t> </a:t>
            </a:r>
          </a:p>
          <a:p>
            <a:r>
              <a:rPr lang="lv-LV" altLang="en-US" b="1" smtClean="0"/>
              <a:t>Iznākuma rādītājs: Jauno produktu un tehnoloģiju skaits, kas ir komercializējami un kuru izstrādei sniegts atbalsts, (skaits). </a:t>
            </a:r>
          </a:p>
          <a:p>
            <a:r>
              <a:rPr lang="lv-LV" altLang="en-US" i="1" smtClean="0"/>
              <a:t>Starpposma vērtība 2018</a:t>
            </a:r>
            <a:r>
              <a:rPr lang="lv-LV" altLang="en-US" smtClean="0"/>
              <a:t>: </a:t>
            </a:r>
            <a:r>
              <a:rPr lang="lv-LV" altLang="en-US" b="1" smtClean="0"/>
              <a:t>78</a:t>
            </a:r>
            <a:endParaRPr lang="lv-LV" altLang="en-US" smtClean="0"/>
          </a:p>
          <a:p>
            <a:r>
              <a:rPr lang="lv-LV" altLang="en-US" i="1" smtClean="0"/>
              <a:t>Mērķis 2023:</a:t>
            </a:r>
            <a:r>
              <a:rPr lang="lv-LV" altLang="en-US" smtClean="0"/>
              <a:t> </a:t>
            </a:r>
            <a:r>
              <a:rPr lang="lv-LV" altLang="en-US" b="1" smtClean="0"/>
              <a:t>530</a:t>
            </a:r>
            <a:endParaRPr lang="lv-LV" altLang="en-US" smtClean="0"/>
          </a:p>
          <a:p>
            <a:r>
              <a:rPr lang="lv-LV" altLang="en-US" smtClean="0"/>
              <a:t> </a:t>
            </a:r>
            <a:r>
              <a:rPr lang="lv-LV" altLang="en-US" i="1" smtClean="0"/>
              <a:t>Mērķa vērtības noteikšanas principi/metodoloģija:</a:t>
            </a:r>
            <a:r>
              <a:rPr lang="lv-LV" altLang="en-US" smtClean="0"/>
              <a:t> Praktiskas ievirzes pētījumu atlases kārtas ietvaros plānots  īstenot 153 projektus. Attiecīgi pieņemot, ka vismaz 114 projektu (75% no visiem projektiem) veikto pētījumu ietvaros varētu tikt radīti jauni produkti vai tehnoloģijas, kas attiecīgi varētu būt komercializējami (nodrošināta zināšanu un tehnoloģiju pārnese (t.i. intelektuālā īpašuma licence) vai projekta izstrādnes ieviešana ražošanā vai pakalpojumu sniegšanā.- proti., vismaz viens jauns produkts vai tehnoloģijas tiks radītas katrā projektā.</a:t>
            </a:r>
          </a:p>
          <a:p>
            <a:r>
              <a:rPr lang="lv-LV" altLang="en-US" smtClean="0"/>
              <a:t>Savukārt pēcdoktorantūras pētījumu atlases kārtas ietvaros plānots sniegt atbalstu 640 jaunajiem zinātniekiem pēcdoktorantūras pētījumu īstenošanai. Attiecīgi pieņemot, ka apmēram 65 % no projektu īstenošanā veikto pētījumu ietvaros varētu tikt radīti jauni produkti vai tehnoloģijas, t.i. 416. Jaunu produktu vai tehnoloģiju skaits, kas komercializējami –530 (114+416).</a:t>
            </a:r>
          </a:p>
          <a:p>
            <a:r>
              <a:rPr lang="lv-LV" altLang="en-US" smtClean="0"/>
              <a:t>Pieņemot, ka praktiskas ievirzes pētniecības un pēcdoktorantūras pētījumiem tiks uzsaukta trīs uzsaukumos, attiecīgi par 1/3 no kopējā pieejamā finansējuma, līdz 2018.gadam varētu tikt īstenoti apmēram 50 pētījumu projekti un 211 pēcdoktorantūras projekti. </a:t>
            </a:r>
          </a:p>
          <a:p>
            <a:r>
              <a:rPr lang="lv-LV" altLang="en-US" smtClean="0"/>
              <a:t>Saskaņā ar augstāk minēto atlases kārtu indikatīvo laika grafiku, tās plānots uzsākt īstenot 2015.gada IV ceturksnī/2016.gada I ceturksnī un indikatīvais projekta ilgums plānots vismaz pilnus trīs gadus. Ņemot vērā augstāk minēto aprēķina metodiku, tiek pieņemts, ka līdz 2018.gada beigām tiks izstrādāti un nostiprināti aptuveni 30 % jaunu produktu vai tehnoloģiju, t.i. 78, savukārt 70% no jaunajiem produktiem un tehnoloģijām, kas tiks izstrādāti pirmā projektu uzsaukuma ietvaros, tiks izstrādāti un nostiprināti vēl 2019.gadā. Attiecīgi 2018.gada starpposma vērtībā tie netiek iekļauti. </a:t>
            </a:r>
          </a:p>
          <a:p>
            <a:r>
              <a:rPr lang="lv-LV" altLang="en-US" smtClean="0"/>
              <a:t> </a:t>
            </a:r>
            <a:endParaRPr lang="lv-LV" altLang="en-US" b="1" smtClean="0"/>
          </a:p>
          <a:p>
            <a:r>
              <a:rPr lang="lv-LV" altLang="en-US" b="1" smtClean="0"/>
              <a:t>Iznākuma rādītājs: To komersantu skaits, kuri sadarbojas ar pētniecības institūcijām, (skaits).</a:t>
            </a:r>
          </a:p>
          <a:p>
            <a:r>
              <a:rPr lang="lv-LV" altLang="en-US" smtClean="0"/>
              <a:t> Starpposma vērtība 2018: </a:t>
            </a:r>
            <a:r>
              <a:rPr lang="lv-LV" altLang="en-US" b="1" smtClean="0"/>
              <a:t>40</a:t>
            </a:r>
            <a:endParaRPr lang="lv-LV" altLang="en-US" smtClean="0"/>
          </a:p>
          <a:p>
            <a:r>
              <a:rPr lang="lv-LV" altLang="en-US" smtClean="0"/>
              <a:t> Mērķis 2023: </a:t>
            </a:r>
            <a:r>
              <a:rPr lang="lv-LV" altLang="en-US" b="1" smtClean="0"/>
              <a:t>450</a:t>
            </a:r>
            <a:endParaRPr lang="lv-LV" altLang="en-US" smtClean="0"/>
          </a:p>
          <a:p>
            <a:r>
              <a:rPr lang="lv-LV" altLang="en-US" smtClean="0"/>
              <a:t> </a:t>
            </a:r>
            <a:r>
              <a:rPr lang="lv-LV" altLang="en-US" i="1" smtClean="0"/>
              <a:t>Mērķa vērtības noteikšanas principi/metodoloģija:</a:t>
            </a:r>
            <a:r>
              <a:rPr lang="lv-LV" altLang="en-US" smtClean="0"/>
              <a:t> ES fondu 2007.-2013.gada plānošanas periodā zinātniskās institūcijas darbības programmas „Uzņēmējdarbība un inovācijas” pasākuma 2.1.1. „Zinātne, pētniecība un attīstība” ietvaros īstenotajā aktivitātē 2.1.1.1.”Atbalsts zinātnei un pētniecībai” īsteno praktiskas ievirzes pētījumu projektus sadarbībā ar 54 unikāliem komersantiem, savukārt 11 komersantiem 2.1.1.3.1.apakšaktivitātes „Zinātnes infrastruktūras attīstība” ietvaros tiek modernizēta pētniecības infrastruktūra, kas veicinās komercdarbību pētniecības pakalpojumu sektorā. Kā arī 2.1.1.2.aktivitātes  „Atbalsts starptautiskās sadarbības projektiem zinātnē un tehnoloģijās” tiek īstenots viens projekts sadarbībā ar komersantu. Attiecīgi 2.1.1.pasākuma ietvaros esošā perioda laikā zinātniskās institūcijas sadarbojas pētījumu projektu īstenošanā ar 66 unikāliem komersantiem.</a:t>
            </a:r>
          </a:p>
          <a:p>
            <a:r>
              <a:rPr lang="lv-LV" altLang="en-US" smtClean="0"/>
              <a:t>Laika posmā 2008.-2010.g. pēc CSP datiem darbojās 693 inovatīvi uzņēmumi, no kuriem 364 visā rūpniecības sektorā un 328 uzņēmumi pakalpojumu jomā).</a:t>
            </a:r>
          </a:p>
          <a:p>
            <a:r>
              <a:rPr lang="lv-LV" altLang="en-US" smtClean="0"/>
              <a:t>Plānots, ka 2020.g. inovatīvo uzņēmumu īpatsvars pieaugs līdz 40%, kas pēc esošo uzņēmumu skaita veidotu 927 uzņēmumus. Ņemot vērā augstāk minēto, kā arī plānotās atbalstāmās darbības praktiskas ievirzes pētījumu projektu, pēcdoktorantūras pētījumu projektu un inovāciju grantu studentiem ietvaros, tiek pieņemts, ka aptuveni 50% no inovatīvajiem uzņēmumiem būtu jāsadarbojas ar zinātniskajām institūcijām.</a:t>
            </a:r>
          </a:p>
          <a:p>
            <a:r>
              <a:rPr lang="lv-LV" altLang="en-US" smtClean="0"/>
              <a:t>  </a:t>
            </a:r>
          </a:p>
          <a:p>
            <a:r>
              <a:rPr lang="lv-LV" altLang="en-US" b="1" smtClean="0"/>
              <a:t>Iznākuma rādītājs: Privātās investīcijas, kas papildina valsts atbalstu inovācijām vai pētniecības un izstrādes projektiem.</a:t>
            </a:r>
          </a:p>
          <a:p>
            <a:r>
              <a:rPr lang="lv-LV" altLang="en-US" i="1" smtClean="0"/>
              <a:t>Starpposma vērtība 2018:</a:t>
            </a:r>
            <a:r>
              <a:rPr lang="lv-LV" altLang="en-US" smtClean="0"/>
              <a:t> </a:t>
            </a:r>
            <a:r>
              <a:rPr lang="lv-LV" altLang="en-US" b="1" smtClean="0"/>
              <a:t>3 190 600 EUR</a:t>
            </a:r>
            <a:r>
              <a:rPr lang="lv-LV" altLang="en-US" smtClean="0"/>
              <a:t> (20%) </a:t>
            </a:r>
          </a:p>
          <a:p>
            <a:r>
              <a:rPr lang="lv-LV" altLang="en-US" i="1" smtClean="0"/>
              <a:t>Mērķis 2023</a:t>
            </a:r>
            <a:r>
              <a:rPr lang="lv-LV" altLang="en-US" smtClean="0"/>
              <a:t>: </a:t>
            </a:r>
            <a:r>
              <a:rPr lang="lv-LV" altLang="en-US" b="1" smtClean="0"/>
              <a:t>15 953 000 EUR </a:t>
            </a:r>
            <a:endParaRPr lang="lv-LV" altLang="en-US" smtClean="0"/>
          </a:p>
          <a:p>
            <a:r>
              <a:rPr lang="lv-LV" altLang="en-US" b="1" smtClean="0"/>
              <a:t> </a:t>
            </a:r>
            <a:r>
              <a:rPr lang="lv-LV" altLang="en-US" i="1" smtClean="0"/>
              <a:t>Mērķa vērtības noteikšanas principi/metodoloģija</a:t>
            </a:r>
            <a:r>
              <a:rPr lang="lv-LV" altLang="en-US" smtClean="0"/>
              <a:t>: Praktiskas ievirzes pētījumu projektu atlases kārtā tiek pieņemts, ka vismaz 50% no atlases kārtā plānotajiem projektiem tiks īstenoti sadarbībā ar komersantiem, kas attiecīgi projekta īstenošanai paredz privāto līdzfinansējumu. 153/2=77 projekti tiks īstenoti sadarbībā ar komersantiem, attiecīgi šiem projektiem piesaistot indikatīvi 38 500 000 EUR (t.i. 77 projekti*500 000 viena projekta indikatīvās vidējās izmaksas = 38 500 000 EUR). Atbilstoši valsts atbalstu regulējošajiem normatīvajiem aktiem, tiek pieņemts, ka vidēji valsts atbalsta likme atlases kārtas ietvaros būs vidēji 25%, attiecīgi praktisku pētījumu projektu īstenošanā tiks piesaistīts privātais līdzfinansējums 9 625 000 EUR (t.i. 38 500 000 EUR* 25% vidējā valsts atbalsta likme = 9 625 000 EUR).</a:t>
            </a:r>
          </a:p>
          <a:p>
            <a:r>
              <a:rPr lang="lv-LV" altLang="en-US" smtClean="0"/>
              <a:t>Pēcdoktorantūras pētījumu projektu īstenošanā plānots ka vismaz 20% no atlases kārtā plānotajiem projektiem tiks īstenoti sadarbībā ar komersantiem, kas attiecīgi projekta īstenošanai paredz privāto līdzfinansējumu. 640 *25% =160 par kopējo finansējuma apmēru 16 000 000 EUR, 16 000 000 EUR* 20% vidējā valsts atbalsta likme = 3 200 000 EUR.</a:t>
            </a:r>
          </a:p>
          <a:p>
            <a:r>
              <a:rPr lang="lv-LV" altLang="en-US" smtClean="0"/>
              <a:t>Inovāciju grantu projektu īstenošanā plānots, ka vismaz 50% no atlases kārtā plānotajiem projektiem tiks īstenoti sadarbībā ar komersantiem, savukārt 50% sadarbībā ar pašvaldībām vai pašas zinātniskās institūcijas inovatīvu risinājumu projektiem. Vienlaikus tiek pieņemts, ka apmēram 8% no atlases kārtai pieejamā finansējuma apmēra tiks novirzīti inovāciju grantu administrēšanai, t.i. 34 000 000* 8% = 2 720 000 EUR. Attiecīgi 31 280 000 EUR/ 50% īstenojamo inovāciju grantu projektiem = 15 640 000 EUR, 15 640 000 EUR*20% = 3 128 000 EUR. </a:t>
            </a:r>
          </a:p>
          <a:p>
            <a:r>
              <a:rPr lang="lv-LV" altLang="en-US" smtClean="0"/>
              <a:t>Attiecīgi praktiskas ievirzes pētniecības projektu, pēcdoktorantūras pētījumu projektu un inovāciju grantu īstenošanai tiktu piesaistīts privātais finansējums 15 950 000 EUR apmērā.</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2F7EDA61-9007-4A0D-9387-F9353B8181DA}" type="slidenum">
              <a:rPr lang="lv-LV" altLang="en-US" sz="1200" smtClean="0">
                <a:latin typeface="Calibri" panose="020F0502020204030204" pitchFamily="34" charset="0"/>
              </a:rPr>
              <a:pPr/>
              <a:t>3</a:t>
            </a:fld>
            <a:endParaRPr lang="lv-LV" altLang="en-US" sz="1200" smtClean="0">
              <a:latin typeface="Calibri" panose="020F0502020204030204" pitchFamily="34" charset="0"/>
            </a:endParaRPr>
          </a:p>
        </p:txBody>
      </p:sp>
    </p:spTree>
    <p:extLst>
      <p:ext uri="{BB962C8B-B14F-4D97-AF65-F5344CB8AC3E}">
        <p14:creationId xmlns:p14="http://schemas.microsoft.com/office/powerpoint/2010/main" val="167391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p>
          <a:p>
            <a:endParaRPr lang="lv-LV" altLang="lv-LV"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4A32722-2E83-400C-917F-C622418BD2BB}" type="slidenum">
              <a:rPr lang="lv-LV" altLang="lv-LV" sz="1200" smtClean="0">
                <a:solidFill>
                  <a:prstClr val="black"/>
                </a:solidFill>
                <a:latin typeface="Calibri" panose="020F0502020204030204" pitchFamily="34" charset="0"/>
              </a:rPr>
              <a:pPr/>
              <a:t>4</a:t>
            </a:fld>
            <a:endParaRPr lang="lv-LV" altLang="lv-LV" sz="1200"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403241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lv-LV"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702D1D-288A-4201-BA67-107FEDFFBE85}" type="slidenum">
              <a:rPr lang="lv-LV" smtClean="0">
                <a:solidFill>
                  <a:prstClr val="black"/>
                </a:solidFill>
              </a:rPr>
              <a:pPr fontAlgn="base">
                <a:spcBef>
                  <a:spcPct val="0"/>
                </a:spcBef>
                <a:spcAft>
                  <a:spcPct val="0"/>
                </a:spcAft>
                <a:defRPr/>
              </a:pPr>
              <a:t>14</a:t>
            </a:fld>
            <a:endParaRPr lang="lv-LV" smtClean="0">
              <a:solidFill>
                <a:prstClr val="black"/>
              </a:solidFill>
            </a:endParaRPr>
          </a:p>
        </p:txBody>
      </p:sp>
    </p:spTree>
    <p:extLst>
      <p:ext uri="{BB962C8B-B14F-4D97-AF65-F5344CB8AC3E}">
        <p14:creationId xmlns:p14="http://schemas.microsoft.com/office/powerpoint/2010/main" val="3903569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FD437D-2191-441F-9191-3CE2DD536E0C}"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218746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D437D-2191-441F-9191-3CE2DD536E0C}"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2939441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D437D-2191-441F-9191-3CE2DD536E0C}"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1211698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560D7690-AD31-44C1-9EA5-778F69DAD22A}" type="slidenum">
              <a:rPr lang="en-US"/>
              <a:pPr>
                <a:defRPr/>
              </a:pPr>
              <a:t>‹#›</a:t>
            </a:fld>
            <a:endParaRPr lang="en-US"/>
          </a:p>
        </p:txBody>
      </p:sp>
    </p:spTree>
    <p:extLst>
      <p:ext uri="{BB962C8B-B14F-4D97-AF65-F5344CB8AC3E}">
        <p14:creationId xmlns:p14="http://schemas.microsoft.com/office/powerpoint/2010/main" val="863215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81C4AC1-F53C-477B-84E9-C62961B593D0}" type="slidenum">
              <a:rPr lang="en-US"/>
              <a:pPr>
                <a:defRPr/>
              </a:pPr>
              <a:t>‹#›</a:t>
            </a:fld>
            <a:endParaRPr lang="en-US"/>
          </a:p>
        </p:txBody>
      </p:sp>
    </p:spTree>
    <p:extLst>
      <p:ext uri="{BB962C8B-B14F-4D97-AF65-F5344CB8AC3E}">
        <p14:creationId xmlns:p14="http://schemas.microsoft.com/office/powerpoint/2010/main" val="2170924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E1839CC9-0E48-4D3F-BA4A-91A8C1057EC0}" type="slidenum">
              <a:rPr lang="en-US" altLang="lv-LV"/>
              <a:pPr>
                <a:defRPr/>
              </a:pPr>
              <a:t>‹#›</a:t>
            </a:fld>
            <a:endParaRPr lang="en-US" altLang="lv-LV"/>
          </a:p>
        </p:txBody>
      </p:sp>
    </p:spTree>
    <p:extLst>
      <p:ext uri="{BB962C8B-B14F-4D97-AF65-F5344CB8AC3E}">
        <p14:creationId xmlns:p14="http://schemas.microsoft.com/office/powerpoint/2010/main" val="250954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4000918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228163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D437D-2191-441F-9191-3CE2DD536E0C}"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213587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D437D-2191-441F-9191-3CE2DD536E0C}"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116534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FD437D-2191-441F-9191-3CE2DD536E0C}"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395381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FD437D-2191-441F-9191-3CE2DD536E0C}"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13973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FD437D-2191-441F-9191-3CE2DD536E0C}"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3072837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D437D-2191-441F-9191-3CE2DD536E0C}"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53676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D437D-2191-441F-9191-3CE2DD536E0C}"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111023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D437D-2191-441F-9191-3CE2DD536E0C}"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511B9-0A41-4DA3-BF68-C44248037EE9}" type="slidenum">
              <a:rPr lang="en-US" smtClean="0"/>
              <a:t>‹#›</a:t>
            </a:fld>
            <a:endParaRPr lang="en-US"/>
          </a:p>
        </p:txBody>
      </p:sp>
    </p:spTree>
    <p:extLst>
      <p:ext uri="{BB962C8B-B14F-4D97-AF65-F5344CB8AC3E}">
        <p14:creationId xmlns:p14="http://schemas.microsoft.com/office/powerpoint/2010/main" val="351761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437D-2191-441F-9191-3CE2DD536E0C}" type="datetimeFigureOut">
              <a:rPr lang="en-US" smtClean="0"/>
              <a:t>9/19/2017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511B9-0A41-4DA3-BF68-C44248037EE9}" type="slidenum">
              <a:rPr lang="en-US" smtClean="0"/>
              <a:t>‹#›</a:t>
            </a:fld>
            <a:endParaRPr lang="en-US"/>
          </a:p>
        </p:txBody>
      </p:sp>
    </p:spTree>
    <p:extLst>
      <p:ext uri="{BB962C8B-B14F-4D97-AF65-F5344CB8AC3E}">
        <p14:creationId xmlns:p14="http://schemas.microsoft.com/office/powerpoint/2010/main" val="136201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4487" y="2209041"/>
            <a:ext cx="9144000" cy="2387600"/>
          </a:xfrm>
        </p:spPr>
        <p:txBody>
          <a:bodyPr>
            <a:normAutofit fontScale="90000"/>
          </a:bodyPr>
          <a:lstStyle/>
          <a:p>
            <a:r>
              <a:rPr lang="lv-LV" dirty="0" smtClean="0"/>
              <a:t>Zinātnes un pētniecības finansēšanas politika Latvijā un tās sekas </a:t>
            </a:r>
            <a:endParaRPr lang="en-US" dirty="0"/>
          </a:p>
        </p:txBody>
      </p:sp>
      <p:sp>
        <p:nvSpPr>
          <p:cNvPr id="4" name="TextBox 3"/>
          <p:cNvSpPr txBox="1"/>
          <p:nvPr/>
        </p:nvSpPr>
        <p:spPr>
          <a:xfrm>
            <a:off x="2411896" y="5102087"/>
            <a:ext cx="7752521" cy="1200329"/>
          </a:xfrm>
          <a:prstGeom prst="rect">
            <a:avLst/>
          </a:prstGeom>
          <a:noFill/>
        </p:spPr>
        <p:txBody>
          <a:bodyPr wrap="square" rtlCol="0">
            <a:spAutoFit/>
          </a:bodyPr>
          <a:lstStyle/>
          <a:p>
            <a:pPr algn="ctr"/>
            <a:r>
              <a:rPr lang="lv-LV" sz="2400" dirty="0" smtClean="0"/>
              <a:t>Ivars Kalviņš</a:t>
            </a:r>
          </a:p>
          <a:p>
            <a:pPr algn="ctr"/>
            <a:r>
              <a:rPr lang="lv-LV" sz="2400" dirty="0" smtClean="0"/>
              <a:t>2017. </a:t>
            </a:r>
            <a:r>
              <a:rPr lang="lv-LV" sz="2400" dirty="0"/>
              <a:t>g</a:t>
            </a:r>
            <a:r>
              <a:rPr lang="lv-LV" sz="2400" dirty="0" smtClean="0"/>
              <a:t>ada 20.septembris</a:t>
            </a:r>
          </a:p>
          <a:p>
            <a:pPr algn="ctr"/>
            <a:endParaRPr lang="en-US" sz="2400" dirty="0"/>
          </a:p>
        </p:txBody>
      </p:sp>
    </p:spTree>
    <p:extLst>
      <p:ext uri="{BB962C8B-B14F-4D97-AF65-F5344CB8AC3E}">
        <p14:creationId xmlns:p14="http://schemas.microsoft.com/office/powerpoint/2010/main" val="4053605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90587" y="1671637"/>
            <a:ext cx="10410825" cy="3514725"/>
          </a:xfrm>
          <a:prstGeom prst="rect">
            <a:avLst/>
          </a:prstGeom>
        </p:spPr>
      </p:pic>
      <p:sp>
        <p:nvSpPr>
          <p:cNvPr id="5" name="Rectangle 4"/>
          <p:cNvSpPr/>
          <p:nvPr/>
        </p:nvSpPr>
        <p:spPr>
          <a:xfrm>
            <a:off x="1051479" y="5616473"/>
            <a:ext cx="3632982" cy="369332"/>
          </a:xfrm>
          <a:prstGeom prst="rect">
            <a:avLst/>
          </a:prstGeom>
        </p:spPr>
        <p:txBody>
          <a:bodyPr wrap="none">
            <a:spAutoFit/>
          </a:bodyPr>
          <a:lstStyle/>
          <a:p>
            <a:r>
              <a:rPr lang="en-US" dirty="0"/>
              <a:t>© </a:t>
            </a:r>
            <a:r>
              <a:rPr lang="en-US" dirty="0" err="1"/>
              <a:t>Centrālā</a:t>
            </a:r>
            <a:r>
              <a:rPr lang="en-US" dirty="0"/>
              <a:t> </a:t>
            </a:r>
            <a:r>
              <a:rPr lang="en-US" dirty="0" err="1"/>
              <a:t>statistikas</a:t>
            </a:r>
            <a:r>
              <a:rPr lang="en-US" dirty="0"/>
              <a:t> </a:t>
            </a:r>
            <a:r>
              <a:rPr lang="en-US" dirty="0" err="1"/>
              <a:t>pārvalde</a:t>
            </a:r>
            <a:r>
              <a:rPr lang="en-US" dirty="0"/>
              <a:t>, </a:t>
            </a:r>
            <a:r>
              <a:rPr lang="en-US" dirty="0" smtClean="0"/>
              <a:t>201</a:t>
            </a:r>
            <a:r>
              <a:rPr lang="lv-LV" dirty="0" smtClean="0"/>
              <a:t>6</a:t>
            </a:r>
            <a:endParaRPr lang="en-US" dirty="0"/>
          </a:p>
        </p:txBody>
      </p:sp>
    </p:spTree>
    <p:extLst>
      <p:ext uri="{BB962C8B-B14F-4D97-AF65-F5344CB8AC3E}">
        <p14:creationId xmlns:p14="http://schemas.microsoft.com/office/powerpoint/2010/main" val="3912525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861" y="1004474"/>
            <a:ext cx="7407965" cy="624840"/>
          </a:xfrm>
        </p:spPr>
        <p:txBody>
          <a:bodyPr>
            <a:normAutofit fontScale="90000"/>
          </a:bodyPr>
          <a:lstStyle/>
          <a:p>
            <a:pPr algn="ctr">
              <a:lnSpc>
                <a:spcPct val="100000"/>
              </a:lnSpc>
            </a:pPr>
            <a:r>
              <a:rPr lang="lv-LV" dirty="0" smtClean="0">
                <a:latin typeface="Arial Unicode MS" panose="020B0604020202020204" pitchFamily="34" charset="-128"/>
                <a:ea typeface="Arial Unicode MS" panose="020B0604020202020204" pitchFamily="34" charset="-128"/>
                <a:cs typeface="Arial Unicode MS" panose="020B0604020202020204" pitchFamily="34" charset="-128"/>
              </a:rPr>
              <a:t>VPP finansējuma sadalījums pa gadiem</a:t>
            </a:r>
            <a:br>
              <a:rPr lang="lv-LV"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lv-LV"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Slide Number Placeholder 5"/>
          <p:cNvSpPr>
            <a:spLocks noGrp="1"/>
          </p:cNvSpPr>
          <p:nvPr>
            <p:ph type="sldNum" sz="quarter" idx="13"/>
          </p:nvPr>
        </p:nvSpPr>
        <p:spPr>
          <a:xfrm>
            <a:off x="11701670" y="6304653"/>
            <a:ext cx="406400" cy="304800"/>
          </a:xfrm>
        </p:spPr>
        <p:txBody>
          <a:bodyPr/>
          <a:lstStyle/>
          <a:p>
            <a:fld id="{42946E5A-BBED-4218-981B-333F83EE957B}" type="slidenum">
              <a:rPr lang="en-US" altLang="lv-LV" smtClean="0"/>
              <a:pPr/>
              <a:t>11</a:t>
            </a:fld>
            <a:endParaRPr lang="en-US" altLang="lv-LV"/>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6067" y="1816094"/>
            <a:ext cx="6000750" cy="384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436165" y="2037522"/>
            <a:ext cx="3677478" cy="369332"/>
          </a:xfrm>
          <a:prstGeom prst="rect">
            <a:avLst/>
          </a:prstGeom>
          <a:solidFill>
            <a:schemeClr val="bg1"/>
          </a:solidFill>
        </p:spPr>
        <p:txBody>
          <a:bodyPr wrap="square" rtlCol="0">
            <a:spAutoFit/>
          </a:bodyPr>
          <a:lstStyle/>
          <a:p>
            <a:endParaRPr lang="en-US" dirty="0"/>
          </a:p>
        </p:txBody>
      </p:sp>
      <p:sp>
        <p:nvSpPr>
          <p:cNvPr id="7" name="Rectangle 6"/>
          <p:cNvSpPr/>
          <p:nvPr/>
        </p:nvSpPr>
        <p:spPr>
          <a:xfrm>
            <a:off x="9813236" y="2037523"/>
            <a:ext cx="49695"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 name="TextBox 3"/>
          <p:cNvSpPr txBox="1"/>
          <p:nvPr/>
        </p:nvSpPr>
        <p:spPr>
          <a:xfrm>
            <a:off x="1875184" y="5672223"/>
            <a:ext cx="7938052" cy="461665"/>
          </a:xfrm>
          <a:prstGeom prst="rect">
            <a:avLst/>
          </a:prstGeom>
          <a:noFill/>
        </p:spPr>
        <p:txBody>
          <a:bodyPr wrap="square" rtlCol="0">
            <a:spAutoFit/>
          </a:bodyPr>
          <a:lstStyle/>
          <a:p>
            <a:r>
              <a:rPr lang="lv-LV" sz="2400" dirty="0" smtClean="0"/>
              <a:t>Kopā par periodu 25,2 miljoni eiro jeb vidēji 6,3 miljoni gadā</a:t>
            </a:r>
            <a:endParaRPr lang="en-US" sz="2400" dirty="0"/>
          </a:p>
        </p:txBody>
      </p:sp>
      <p:sp>
        <p:nvSpPr>
          <p:cNvPr id="5" name="TextBox 4"/>
          <p:cNvSpPr txBox="1"/>
          <p:nvPr/>
        </p:nvSpPr>
        <p:spPr>
          <a:xfrm>
            <a:off x="491214" y="6110502"/>
            <a:ext cx="11210456" cy="830997"/>
          </a:xfrm>
          <a:prstGeom prst="rect">
            <a:avLst/>
          </a:prstGeom>
          <a:noFill/>
        </p:spPr>
        <p:txBody>
          <a:bodyPr wrap="square" rtlCol="0">
            <a:spAutoFit/>
          </a:bodyPr>
          <a:lstStyle/>
          <a:p>
            <a:r>
              <a:rPr lang="lv-LV" sz="2400" dirty="0" smtClean="0">
                <a:solidFill>
                  <a:srgbClr val="FF0000"/>
                </a:solidFill>
              </a:rPr>
              <a:t>Lai nodrošinātu VPP finansēšanu solītajā apjomā, IZM </a:t>
            </a:r>
            <a:r>
              <a:rPr lang="lv-LV" sz="2400" dirty="0">
                <a:solidFill>
                  <a:srgbClr val="FF0000"/>
                </a:solidFill>
              </a:rPr>
              <a:t>2017. gadā </a:t>
            </a:r>
            <a:r>
              <a:rPr lang="lv-LV" sz="2400" dirty="0" smtClean="0">
                <a:solidFill>
                  <a:srgbClr val="FF0000"/>
                </a:solidFill>
              </a:rPr>
              <a:t>pārtrauca zinātnisko projektu (LZP </a:t>
            </a:r>
            <a:r>
              <a:rPr lang="lv-LV" sz="2400" dirty="0" err="1" smtClean="0">
                <a:solidFill>
                  <a:srgbClr val="FF0000"/>
                </a:solidFill>
              </a:rPr>
              <a:t>grantu</a:t>
            </a:r>
            <a:r>
              <a:rPr lang="lv-LV" sz="2400" dirty="0" smtClean="0">
                <a:solidFill>
                  <a:srgbClr val="FF0000"/>
                </a:solidFill>
              </a:rPr>
              <a:t>) </a:t>
            </a:r>
            <a:r>
              <a:rPr lang="lv-LV" sz="2400" dirty="0" smtClean="0">
                <a:solidFill>
                  <a:srgbClr val="FF0000"/>
                </a:solidFill>
              </a:rPr>
              <a:t>finansēšanu, atņemot tiem paredzētos 3,19 miljonus eiro!</a:t>
            </a:r>
            <a:endParaRPr lang="en-US" sz="2400" dirty="0">
              <a:solidFill>
                <a:srgbClr val="FF0000"/>
              </a:solidFill>
            </a:endParaRPr>
          </a:p>
        </p:txBody>
      </p:sp>
    </p:spTree>
    <p:extLst>
      <p:ext uri="{BB962C8B-B14F-4D97-AF65-F5344CB8AC3E}">
        <p14:creationId xmlns:p14="http://schemas.microsoft.com/office/powerpoint/2010/main" val="1162003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739" y="2117035"/>
            <a:ext cx="8128000" cy="1036642"/>
          </a:xfrm>
        </p:spPr>
        <p:txBody>
          <a:bodyPr>
            <a:normAutofit/>
          </a:bodyPr>
          <a:lstStyle/>
          <a:p>
            <a:r>
              <a:rPr lang="lv-LV" sz="3600" dirty="0" smtClean="0">
                <a:solidFill>
                  <a:srgbClr val="FF0000"/>
                </a:solidFill>
              </a:rPr>
              <a:t>Un kas tiek solīts nākotnē?</a:t>
            </a:r>
            <a:endParaRPr lang="en-US" sz="3600" dirty="0">
              <a:solidFill>
                <a:srgbClr val="FF0000"/>
              </a:solidFill>
            </a:endParaRPr>
          </a:p>
        </p:txBody>
      </p:sp>
    </p:spTree>
    <p:extLst>
      <p:ext uri="{BB962C8B-B14F-4D97-AF65-F5344CB8AC3E}">
        <p14:creationId xmlns:p14="http://schemas.microsoft.com/office/powerpoint/2010/main" val="2921927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561" y="543560"/>
            <a:ext cx="9876790" cy="1036642"/>
          </a:xfrm>
        </p:spPr>
        <p:txBody>
          <a:bodyPr>
            <a:normAutofit/>
          </a:bodyPr>
          <a:lstStyle/>
          <a:p>
            <a:pPr algn="ctr"/>
            <a:r>
              <a:rPr lang="lv-LV" dirty="0" smtClean="0">
                <a:solidFill>
                  <a:srgbClr val="FF0000"/>
                </a:solidFill>
              </a:rPr>
              <a:t>Tiek plānota turpmāka publiskā sektora zinātnes finansējuma samazināšana (par 18% 2 gadu laikā)</a:t>
            </a:r>
            <a:endParaRPr lang="en-US"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07421066"/>
              </p:ext>
            </p:extLst>
          </p:nvPr>
        </p:nvGraphicFramePr>
        <p:xfrm>
          <a:off x="1178560" y="1971039"/>
          <a:ext cx="9622791" cy="2189480"/>
        </p:xfrm>
        <a:graphic>
          <a:graphicData uri="http://schemas.openxmlformats.org/drawingml/2006/table">
            <a:tbl>
              <a:tblPr/>
              <a:tblGrid>
                <a:gridCol w="4775200"/>
                <a:gridCol w="1788160"/>
                <a:gridCol w="1584960"/>
                <a:gridCol w="1474471"/>
              </a:tblGrid>
              <a:tr h="1094740">
                <a:tc>
                  <a:txBody>
                    <a:bodyPr/>
                    <a:lstStyle/>
                    <a:p>
                      <a:pPr algn="l" fontAlgn="b"/>
                      <a:r>
                        <a:rPr lang="en-US" sz="2400" b="1" i="0" u="none" strike="noStrike" dirty="0" err="1">
                          <a:solidFill>
                            <a:srgbClr val="000000"/>
                          </a:solidFill>
                          <a:effectLst/>
                          <a:latin typeface="Times New Roman" panose="02020603050405020304" pitchFamily="18" charset="0"/>
                        </a:rPr>
                        <a:t>Zinātniskās</a:t>
                      </a:r>
                      <a:r>
                        <a:rPr lang="en-US" sz="2400" b="1" i="0" u="none" strike="noStrike" dirty="0">
                          <a:solidFill>
                            <a:srgbClr val="000000"/>
                          </a:solidFill>
                          <a:effectLst/>
                          <a:latin typeface="Times New Roman" panose="02020603050405020304" pitchFamily="18" charset="0"/>
                        </a:rPr>
                        <a:t> </a:t>
                      </a:r>
                      <a:r>
                        <a:rPr lang="en-US" sz="2400" b="1" i="0" u="none" strike="noStrike" dirty="0" err="1">
                          <a:solidFill>
                            <a:srgbClr val="000000"/>
                          </a:solidFill>
                          <a:effectLst/>
                          <a:latin typeface="Times New Roman" panose="02020603050405020304" pitchFamily="18" charset="0"/>
                        </a:rPr>
                        <a:t>darbības</a:t>
                      </a:r>
                      <a:r>
                        <a:rPr lang="en-US" sz="2400" b="1" i="0" u="none" strike="noStrike" dirty="0">
                          <a:solidFill>
                            <a:srgbClr val="000000"/>
                          </a:solidFill>
                          <a:effectLst/>
                          <a:latin typeface="Times New Roman" panose="02020603050405020304" pitchFamily="18" charset="0"/>
                        </a:rPr>
                        <a:t> </a:t>
                      </a:r>
                      <a:r>
                        <a:rPr lang="en-US" sz="2400" b="1" i="0" u="none" strike="noStrike" dirty="0" err="1">
                          <a:solidFill>
                            <a:srgbClr val="000000"/>
                          </a:solidFill>
                          <a:effectLst/>
                          <a:latin typeface="Times New Roman" panose="02020603050405020304" pitchFamily="18" charset="0"/>
                        </a:rPr>
                        <a:t>nodrošināšana</a:t>
                      </a:r>
                      <a:endParaRPr lang="en-US" sz="24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Times New Roman" panose="02020603050405020304" pitchFamily="18" charset="0"/>
                        </a:rPr>
                        <a:t> </a:t>
                      </a:r>
                      <a:r>
                        <a:rPr lang="lv-LV" sz="2400" b="1" i="0" u="none" strike="noStrike" dirty="0" smtClean="0">
                          <a:solidFill>
                            <a:srgbClr val="000000"/>
                          </a:solidFill>
                          <a:effectLst/>
                          <a:latin typeface="Times New Roman" panose="02020603050405020304" pitchFamily="18" charset="0"/>
                        </a:rPr>
                        <a:t>2018</a:t>
                      </a:r>
                      <a:endParaRPr lang="en-US" sz="24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Times New Roman" panose="02020603050405020304" pitchFamily="18" charset="0"/>
                        </a:rPr>
                        <a:t> </a:t>
                      </a:r>
                      <a:r>
                        <a:rPr lang="lv-LV" sz="2400" b="1" i="0" u="none" strike="noStrike" dirty="0" smtClean="0">
                          <a:solidFill>
                            <a:srgbClr val="000000"/>
                          </a:solidFill>
                          <a:effectLst/>
                          <a:latin typeface="Times New Roman" panose="02020603050405020304" pitchFamily="18" charset="0"/>
                        </a:rPr>
                        <a:t>2019</a:t>
                      </a:r>
                      <a:endParaRPr lang="en-US" sz="24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2400" b="1" i="0" u="none" strike="noStrike" dirty="0">
                          <a:solidFill>
                            <a:srgbClr val="000000"/>
                          </a:solidFill>
                          <a:effectLst/>
                          <a:latin typeface="Times New Roman" panose="02020603050405020304" pitchFamily="18" charset="0"/>
                        </a:rPr>
                        <a:t> </a:t>
                      </a:r>
                      <a:r>
                        <a:rPr lang="lv-LV" sz="2400" b="1" i="0" u="none" strike="noStrike" dirty="0" smtClean="0">
                          <a:solidFill>
                            <a:srgbClr val="000000"/>
                          </a:solidFill>
                          <a:effectLst/>
                          <a:latin typeface="Times New Roman" panose="02020603050405020304" pitchFamily="18" charset="0"/>
                        </a:rPr>
                        <a:t>2020</a:t>
                      </a:r>
                      <a:endParaRPr lang="en-US" sz="24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r>
              <a:tr h="1094740">
                <a:tc>
                  <a:txBody>
                    <a:bodyPr/>
                    <a:lstStyle/>
                    <a:p>
                      <a:pPr algn="l" fontAlgn="ctr"/>
                      <a:r>
                        <a:rPr lang="en-US" sz="2400" b="0" i="0" u="none" strike="noStrike">
                          <a:solidFill>
                            <a:srgbClr val="000000"/>
                          </a:solidFill>
                          <a:effectLst/>
                          <a:latin typeface="Times New Roman" panose="02020603050405020304" pitchFamily="18" charset="0"/>
                        </a:rPr>
                        <a:t>Resursi izdevumu segšanai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ctr"/>
                      <a:r>
                        <a:rPr lang="en-US" sz="2400" b="1" i="0" u="none" strike="noStrike" dirty="0">
                          <a:solidFill>
                            <a:srgbClr val="000000"/>
                          </a:solidFill>
                          <a:effectLst/>
                          <a:latin typeface="Times New Roman" panose="02020603050405020304" pitchFamily="18" charset="0"/>
                        </a:rPr>
                        <a:t>13 296 206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r" fontAlgn="ctr"/>
                      <a:r>
                        <a:rPr lang="en-US" sz="2400" b="1" i="0" u="none" strike="noStrike" dirty="0">
                          <a:solidFill>
                            <a:srgbClr val="000000"/>
                          </a:solidFill>
                          <a:effectLst/>
                          <a:latin typeface="Times New Roman" panose="02020603050405020304" pitchFamily="18" charset="0"/>
                        </a:rPr>
                        <a:t>11 953 206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r" fontAlgn="ctr"/>
                      <a:r>
                        <a:rPr lang="en-US" sz="2400" b="1" i="0" u="none" strike="noStrike" dirty="0">
                          <a:solidFill>
                            <a:srgbClr val="000000"/>
                          </a:solidFill>
                          <a:effectLst/>
                          <a:latin typeface="Times New Roman" panose="02020603050405020304" pitchFamily="18" charset="0"/>
                        </a:rPr>
                        <a:t>10 963 206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701040" y="5923280"/>
            <a:ext cx="6563360" cy="369332"/>
          </a:xfrm>
          <a:prstGeom prst="rect">
            <a:avLst/>
          </a:prstGeom>
          <a:noFill/>
        </p:spPr>
        <p:txBody>
          <a:bodyPr wrap="square" rtlCol="0">
            <a:spAutoFit/>
          </a:bodyPr>
          <a:lstStyle/>
          <a:p>
            <a:r>
              <a:rPr lang="lv-LV" dirty="0" smtClean="0"/>
              <a:t>Avots: Valsts budžeta plāns sadaļai 05.01.00</a:t>
            </a:r>
            <a:endParaRPr lang="en-US" dirty="0"/>
          </a:p>
        </p:txBody>
      </p:sp>
      <p:sp>
        <p:nvSpPr>
          <p:cNvPr id="8" name="TextBox 7"/>
          <p:cNvSpPr txBox="1"/>
          <p:nvPr/>
        </p:nvSpPr>
        <p:spPr>
          <a:xfrm>
            <a:off x="924560" y="4551680"/>
            <a:ext cx="9733280" cy="923330"/>
          </a:xfrm>
          <a:prstGeom prst="rect">
            <a:avLst/>
          </a:prstGeom>
          <a:noFill/>
        </p:spPr>
        <p:txBody>
          <a:bodyPr wrap="square" rtlCol="0">
            <a:spAutoFit/>
          </a:bodyPr>
          <a:lstStyle/>
          <a:p>
            <a:r>
              <a:rPr lang="lv-LV" dirty="0" smtClean="0"/>
              <a:t>Salīdzinājumā ar 2017.gada budžetu plānots palielināt publiskā sektora zinātniskās darbības nodrošinājumam paredzēto summu par 1 075 045 miljoniem, kopējos budžeta izdevumus valstī publiskā sektora zinātnei samazinot par 250 tūkst. eiro</a:t>
            </a:r>
            <a:endParaRPr lang="en-US" dirty="0"/>
          </a:p>
        </p:txBody>
      </p:sp>
    </p:spTree>
    <p:extLst>
      <p:ext uri="{BB962C8B-B14F-4D97-AF65-F5344CB8AC3E}">
        <p14:creationId xmlns:p14="http://schemas.microsoft.com/office/powerpoint/2010/main" val="2122071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074" name="Group 4"/>
          <p:cNvGrpSpPr>
            <a:grpSpLocks/>
          </p:cNvGrpSpPr>
          <p:nvPr/>
        </p:nvGrpSpPr>
        <p:grpSpPr bwMode="auto">
          <a:xfrm>
            <a:off x="1504952" y="960831"/>
            <a:ext cx="9163049" cy="5641582"/>
            <a:chOff x="-92229" y="466083"/>
            <a:chExt cx="9429255" cy="5326505"/>
          </a:xfrm>
        </p:grpSpPr>
        <p:grpSp>
          <p:nvGrpSpPr>
            <p:cNvPr id="3097" name="Group 5"/>
            <p:cNvGrpSpPr>
              <a:grpSpLocks/>
            </p:cNvGrpSpPr>
            <p:nvPr/>
          </p:nvGrpSpPr>
          <p:grpSpPr bwMode="auto">
            <a:xfrm>
              <a:off x="-81611" y="1610232"/>
              <a:ext cx="9418637" cy="4170367"/>
              <a:chOff x="-2443811" y="-570993"/>
              <a:chExt cx="9418637" cy="4170367"/>
            </a:xfrm>
          </p:grpSpPr>
          <p:sp>
            <p:nvSpPr>
              <p:cNvPr id="75" name="Rounded Rectangle 74"/>
              <p:cNvSpPr/>
              <p:nvPr/>
            </p:nvSpPr>
            <p:spPr>
              <a:xfrm>
                <a:off x="-2443811" y="-570993"/>
                <a:ext cx="2351596" cy="32824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Praktiskas ievirzes pētījumi</a:t>
                </a:r>
                <a:endParaRPr lang="lv-LV" sz="11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gn="ctr">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76,51 milj. EUR  (IZM, SF)</a:t>
                </a:r>
                <a:endParaRPr lang="lv-LV" sz="11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76" name="Rounded Rectangle 75"/>
              <p:cNvSpPr/>
              <p:nvPr/>
            </p:nvSpPr>
            <p:spPr>
              <a:xfrm>
                <a:off x="5256258" y="2999838"/>
                <a:ext cx="1718568" cy="59953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Profesionālās izglītības infrastruktūras attīstība, t.sk. STEM jomās 104,7 milj. EUR (IZM, SF)</a:t>
                </a:r>
              </a:p>
            </p:txBody>
          </p:sp>
        </p:grpSp>
        <p:grpSp>
          <p:nvGrpSpPr>
            <p:cNvPr id="3098" name="Group 6"/>
            <p:cNvGrpSpPr>
              <a:grpSpLocks/>
            </p:cNvGrpSpPr>
            <p:nvPr/>
          </p:nvGrpSpPr>
          <p:grpSpPr bwMode="auto">
            <a:xfrm>
              <a:off x="-92229" y="466083"/>
              <a:ext cx="9429255" cy="5326505"/>
              <a:chOff x="-92229" y="466083"/>
              <a:chExt cx="9429255" cy="5326505"/>
            </a:xfrm>
          </p:grpSpPr>
          <p:sp>
            <p:nvSpPr>
              <p:cNvPr id="44" name="Rounded Rectangle 43"/>
              <p:cNvSpPr/>
              <p:nvPr/>
            </p:nvSpPr>
            <p:spPr>
              <a:xfrm>
                <a:off x="4619948" y="3353976"/>
                <a:ext cx="1529886" cy="62651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Inovācijas motivācijas programma 4,80 milj. EUR (EM, SF)</a:t>
                </a:r>
              </a:p>
            </p:txBody>
          </p:sp>
          <p:grpSp>
            <p:nvGrpSpPr>
              <p:cNvPr id="3112" name="Group 56"/>
              <p:cNvGrpSpPr>
                <a:grpSpLocks/>
              </p:cNvGrpSpPr>
              <p:nvPr/>
            </p:nvGrpSpPr>
            <p:grpSpPr bwMode="auto">
              <a:xfrm>
                <a:off x="-92229" y="466083"/>
                <a:ext cx="7710686" cy="3521902"/>
                <a:chOff x="-92229" y="466083"/>
                <a:chExt cx="7710686" cy="3521902"/>
              </a:xfrm>
            </p:grpSpPr>
            <p:grpSp>
              <p:nvGrpSpPr>
                <p:cNvPr id="3113" name="Group 57"/>
                <p:cNvGrpSpPr>
                  <a:grpSpLocks/>
                </p:cNvGrpSpPr>
                <p:nvPr/>
              </p:nvGrpSpPr>
              <p:grpSpPr bwMode="auto">
                <a:xfrm>
                  <a:off x="-92229" y="1159674"/>
                  <a:ext cx="2362214" cy="2828311"/>
                  <a:chOff x="-92229" y="1159674"/>
                  <a:chExt cx="2362214" cy="2828311"/>
                </a:xfrm>
              </p:grpSpPr>
              <p:sp>
                <p:nvSpPr>
                  <p:cNvPr id="66" name="Rounded Rectangle 65"/>
                  <p:cNvSpPr/>
                  <p:nvPr/>
                </p:nvSpPr>
                <p:spPr>
                  <a:xfrm>
                    <a:off x="-72626" y="1159674"/>
                    <a:ext cx="2342611" cy="39419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lv-LV" sz="1000" b="1" dirty="0">
                        <a:solidFill>
                          <a:srgbClr val="FF0000"/>
                        </a:solidFill>
                        <a:latin typeface="Arial" panose="020B0604020202020204" pitchFamily="34" charset="0"/>
                        <a:ea typeface="Calibri" panose="020F0502020204030204" pitchFamily="34" charset="0"/>
                        <a:cs typeface="Arial" panose="020B0604020202020204" pitchFamily="34" charset="0"/>
                      </a:rPr>
                      <a:t>Zinātnes bāzes finansējums (2014.g.-2017.g.) 99,16 milj. EUR (IZM, VB) </a:t>
                    </a:r>
                  </a:p>
                </p:txBody>
              </p:sp>
              <p:sp>
                <p:nvSpPr>
                  <p:cNvPr id="67" name="Rounded Rectangle 66"/>
                  <p:cNvSpPr/>
                  <p:nvPr/>
                </p:nvSpPr>
                <p:spPr>
                  <a:xfrm>
                    <a:off x="-92229" y="2355221"/>
                    <a:ext cx="2340978" cy="38370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950" dirty="0">
                        <a:solidFill>
                          <a:prstClr val="black"/>
                        </a:solidFill>
                        <a:latin typeface="Arial" panose="020B0604020202020204" pitchFamily="34" charset="0"/>
                        <a:ea typeface="Calibri" panose="020F0502020204030204" pitchFamily="34" charset="0"/>
                        <a:cs typeface="Arial" panose="020B0604020202020204" pitchFamily="34" charset="0"/>
                      </a:rPr>
                      <a:t>Granti pēcdoktorantūras pētījumiem</a:t>
                    </a:r>
                  </a:p>
                  <a:p>
                    <a:pPr algn="ctr">
                      <a:lnSpc>
                        <a:spcPct val="107000"/>
                      </a:lnSpc>
                      <a:spcAft>
                        <a:spcPts val="800"/>
                      </a:spcAft>
                      <a:defRPr/>
                    </a:pPr>
                    <a:r>
                      <a:rPr lang="lv-LV" sz="950" dirty="0">
                        <a:solidFill>
                          <a:prstClr val="black"/>
                        </a:solidFill>
                        <a:latin typeface="Arial" panose="020B0604020202020204" pitchFamily="34" charset="0"/>
                        <a:ea typeface="Calibri" panose="020F0502020204030204" pitchFamily="34" charset="0"/>
                        <a:cs typeface="Arial" panose="020B0604020202020204" pitchFamily="34" charset="0"/>
                      </a:rPr>
                      <a:t>64,03 milj. EUR (IZM, SF)</a:t>
                    </a:r>
                  </a:p>
                </p:txBody>
              </p:sp>
              <p:sp>
                <p:nvSpPr>
                  <p:cNvPr id="68" name="Rounded Rectangle 67"/>
                  <p:cNvSpPr/>
                  <p:nvPr/>
                </p:nvSpPr>
                <p:spPr>
                  <a:xfrm>
                    <a:off x="-72626" y="3231072"/>
                    <a:ext cx="2331176" cy="43616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lv-LV" sz="900" dirty="0">
                        <a:solidFill>
                          <a:prstClr val="black"/>
                        </a:solidFill>
                        <a:latin typeface="Arial" panose="020B0604020202020204" pitchFamily="34" charset="0"/>
                        <a:ea typeface="Calibri" panose="020F0502020204030204" pitchFamily="34" charset="0"/>
                        <a:cs typeface="Arial" panose="020B0604020202020204" pitchFamily="34" charset="0"/>
                      </a:rPr>
                      <a:t>ERA bilaterālās un multilaterālās sadarbības projektu atbalsts 32,55 milj. EUR (IZM, SF)</a:t>
                    </a:r>
                  </a:p>
                </p:txBody>
              </p:sp>
              <p:sp>
                <p:nvSpPr>
                  <p:cNvPr id="69" name="Rounded Rectangle 68"/>
                  <p:cNvSpPr/>
                  <p:nvPr/>
                </p:nvSpPr>
                <p:spPr>
                  <a:xfrm>
                    <a:off x="-72626" y="3706203"/>
                    <a:ext cx="2321374" cy="28178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P&amp;A Infrastruktūras attīstība </a:t>
                    </a:r>
                    <a:endParaRPr lang="lv-LV" sz="11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gn="ctr">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100 milj. EUR (IZM, SF)</a:t>
                    </a:r>
                    <a:endParaRPr lang="lv-LV" sz="11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70" name="Rounded Rectangle 69"/>
                  <p:cNvSpPr/>
                  <p:nvPr/>
                </p:nvSpPr>
                <p:spPr>
                  <a:xfrm>
                    <a:off x="-62824" y="1962301"/>
                    <a:ext cx="2332809" cy="33723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lv-LV" sz="900" dirty="0">
                        <a:solidFill>
                          <a:prstClr val="black"/>
                        </a:solidFill>
                        <a:latin typeface="Arial" panose="020B0604020202020204" pitchFamily="34" charset="0"/>
                        <a:ea typeface="Calibri" panose="020F0502020204030204" pitchFamily="34" charset="0"/>
                        <a:cs typeface="Arial" panose="020B0604020202020204" pitchFamily="34" charset="0"/>
                      </a:rPr>
                      <a:t>Inovāciju granti studentiem</a:t>
                    </a:r>
                  </a:p>
                  <a:p>
                    <a:pPr algn="ctr">
                      <a:lnSpc>
                        <a:spcPct val="107000"/>
                      </a:lnSpc>
                      <a:spcAft>
                        <a:spcPts val="800"/>
                      </a:spcAft>
                      <a:defRPr/>
                    </a:pPr>
                    <a:r>
                      <a:rPr lang="lv-LV" sz="900" dirty="0">
                        <a:solidFill>
                          <a:prstClr val="black"/>
                        </a:solidFill>
                        <a:latin typeface="Arial" panose="020B0604020202020204" pitchFamily="34" charset="0"/>
                        <a:ea typeface="Calibri" panose="020F0502020204030204" pitchFamily="34" charset="0"/>
                        <a:cs typeface="Arial" panose="020B0604020202020204" pitchFamily="34" charset="0"/>
                      </a:rPr>
                      <a:t>34 milj. EUR (IZM SF)</a:t>
                    </a:r>
                  </a:p>
                </p:txBody>
              </p:sp>
              <p:sp>
                <p:nvSpPr>
                  <p:cNvPr id="71" name="Rounded Rectangle 70"/>
                  <p:cNvSpPr/>
                  <p:nvPr/>
                </p:nvSpPr>
                <p:spPr>
                  <a:xfrm>
                    <a:off x="-72626" y="2755938"/>
                    <a:ext cx="2342611" cy="44066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lv-LV" sz="950" dirty="0">
                        <a:solidFill>
                          <a:prstClr val="black"/>
                        </a:solidFill>
                        <a:latin typeface="Arial" panose="020B0604020202020204" pitchFamily="34" charset="0"/>
                        <a:ea typeface="Calibri" panose="020F0502020204030204" pitchFamily="34" charset="0"/>
                        <a:cs typeface="Arial" panose="020B0604020202020204" pitchFamily="34" charset="0"/>
                      </a:rPr>
                      <a:t>ZI institucionālās kapacitātes stiprināšana</a:t>
                    </a:r>
                  </a:p>
                  <a:p>
                    <a:pPr algn="ctr">
                      <a:lnSpc>
                        <a:spcPct val="107000"/>
                      </a:lnSpc>
                      <a:spcAft>
                        <a:spcPts val="800"/>
                      </a:spcAft>
                      <a:defRPr/>
                    </a:pPr>
                    <a:r>
                      <a:rPr lang="lv-LV" sz="950" dirty="0">
                        <a:solidFill>
                          <a:prstClr val="black"/>
                        </a:solidFill>
                        <a:latin typeface="Arial" panose="020B0604020202020204" pitchFamily="34" charset="0"/>
                        <a:ea typeface="Calibri" panose="020F0502020204030204" pitchFamily="34" charset="0"/>
                        <a:cs typeface="Arial" panose="020B0604020202020204" pitchFamily="34" charset="0"/>
                      </a:rPr>
                      <a:t>15,25 milj. EUR (IZM, SF)</a:t>
                    </a:r>
                  </a:p>
                </p:txBody>
              </p:sp>
            </p:grpSp>
            <p:sp>
              <p:nvSpPr>
                <p:cNvPr id="61" name="Rounded Rectangle 60"/>
                <p:cNvSpPr/>
                <p:nvPr/>
              </p:nvSpPr>
              <p:spPr>
                <a:xfrm>
                  <a:off x="6249517" y="3419924"/>
                  <a:ext cx="1368940" cy="568061"/>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Ārējie tirgu apgūšana 31,80 </a:t>
                  </a:r>
                  <a:r>
                    <a:rPr lang="lv-LV" sz="1050" dirty="0" err="1">
                      <a:solidFill>
                        <a:prstClr val="black"/>
                      </a:solidFill>
                      <a:latin typeface="Arial" panose="020B0604020202020204" pitchFamily="34" charset="0"/>
                      <a:ea typeface="Calibri" panose="020F0502020204030204" pitchFamily="34" charset="0"/>
                      <a:cs typeface="Arial" panose="020B0604020202020204" pitchFamily="34" charset="0"/>
                    </a:rPr>
                    <a:t>milj.EUR</a:t>
                  </a: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 (EM,SF)</a:t>
                  </a:r>
                </a:p>
              </p:txBody>
            </p:sp>
            <p:sp>
              <p:nvSpPr>
                <p:cNvPr id="62" name="Rounded Rectangle 61"/>
                <p:cNvSpPr/>
                <p:nvPr/>
              </p:nvSpPr>
              <p:spPr>
                <a:xfrm>
                  <a:off x="2377803" y="466083"/>
                  <a:ext cx="2128609" cy="563564"/>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Tehnoloģiju pārneses programma</a:t>
                  </a:r>
                </a:p>
                <a:p>
                  <a:pPr algn="ctr">
                    <a:lnSpc>
                      <a:spcPct val="107000"/>
                    </a:lnSpc>
                    <a:spcAft>
                      <a:spcPts val="800"/>
                    </a:spcAft>
                    <a:defRPr/>
                  </a:pP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24,5 milj. EUR (EM, SF)</a:t>
                  </a:r>
                </a:p>
              </p:txBody>
            </p:sp>
            <p:sp>
              <p:nvSpPr>
                <p:cNvPr id="63" name="Rounded Rectangle 62"/>
                <p:cNvSpPr/>
                <p:nvPr/>
              </p:nvSpPr>
              <p:spPr>
                <a:xfrm>
                  <a:off x="2374537" y="1866600"/>
                  <a:ext cx="2104103" cy="488622"/>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Kompetences centri</a:t>
                  </a:r>
                </a:p>
                <a:p>
                  <a:pPr algn="ctr">
                    <a:lnSpc>
                      <a:spcPct val="107000"/>
                    </a:lnSpc>
                    <a:spcAft>
                      <a:spcPts val="800"/>
                    </a:spcAft>
                    <a:defRPr/>
                  </a:pP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72,3 </a:t>
                  </a:r>
                  <a:r>
                    <a:rPr lang="lv-LV" sz="1050" b="1" dirty="0" err="1">
                      <a:solidFill>
                        <a:schemeClr val="tx1"/>
                      </a:solidFill>
                      <a:latin typeface="Arial" panose="020B0604020202020204" pitchFamily="34" charset="0"/>
                      <a:ea typeface="Calibri" panose="020F0502020204030204" pitchFamily="34" charset="0"/>
                      <a:cs typeface="Arial" panose="020B0604020202020204" pitchFamily="34" charset="0"/>
                    </a:rPr>
                    <a:t>milj</a:t>
                  </a: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 EUR (EM, SF)</a:t>
                  </a:r>
                </a:p>
              </p:txBody>
            </p:sp>
            <p:sp>
              <p:nvSpPr>
                <p:cNvPr id="64" name="Rounded Rectangle 63"/>
                <p:cNvSpPr/>
                <p:nvPr/>
              </p:nvSpPr>
              <p:spPr>
                <a:xfrm>
                  <a:off x="2368002" y="1100216"/>
                  <a:ext cx="2117172" cy="702955"/>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Atbalsts MVK jaunu produktu un tehnoloģiju attīstībai 7 milj. EUR (EM, SF)</a:t>
                  </a:r>
                </a:p>
              </p:txBody>
            </p:sp>
            <p:sp>
              <p:nvSpPr>
                <p:cNvPr id="65" name="Rounded Rectangle 64"/>
                <p:cNvSpPr/>
                <p:nvPr/>
              </p:nvSpPr>
              <p:spPr>
                <a:xfrm>
                  <a:off x="4622807" y="2663633"/>
                  <a:ext cx="1524168" cy="63550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Biznesa inkubatoru atbalsta programma      31  milj. EUR (EM, SF)</a:t>
                  </a:r>
                </a:p>
              </p:txBody>
            </p:sp>
          </p:grpSp>
          <p:grpSp>
            <p:nvGrpSpPr>
              <p:cNvPr id="3101" name="Group 9"/>
              <p:cNvGrpSpPr>
                <a:grpSpLocks/>
              </p:cNvGrpSpPr>
              <p:nvPr/>
            </p:nvGrpSpPr>
            <p:grpSpPr bwMode="auto">
              <a:xfrm>
                <a:off x="-84878" y="4511080"/>
                <a:ext cx="9421904" cy="1281508"/>
                <a:chOff x="-84878" y="605830"/>
                <a:chExt cx="9421904" cy="1281508"/>
              </a:xfrm>
            </p:grpSpPr>
            <p:sp>
              <p:nvSpPr>
                <p:cNvPr id="47" name="Rounded Rectangle 46"/>
                <p:cNvSpPr/>
                <p:nvPr/>
              </p:nvSpPr>
              <p:spPr>
                <a:xfrm>
                  <a:off x="2696361" y="1277310"/>
                  <a:ext cx="1442486" cy="61002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AII infrastruktūras attīstība  STEM jomās </a:t>
                  </a:r>
                </a:p>
                <a:p>
                  <a:pPr algn="ctr">
                    <a:lnSpc>
                      <a:spcPct val="107000"/>
                    </a:lnSpc>
                    <a:defRPr/>
                  </a:pP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44,64  milj. EUR (IZM, SF)</a:t>
                  </a:r>
                </a:p>
              </p:txBody>
            </p:sp>
            <p:sp>
              <p:nvSpPr>
                <p:cNvPr id="48" name="Rounded Rectangle 47"/>
                <p:cNvSpPr/>
                <p:nvPr/>
              </p:nvSpPr>
              <p:spPr>
                <a:xfrm>
                  <a:off x="4178055" y="1278807"/>
                  <a:ext cx="1545405" cy="599537"/>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Infrastruktūras attīstība koledžās STEM jomās 14,2  milj. EUR (IZM, SF)</a:t>
                  </a:r>
                </a:p>
              </p:txBody>
            </p:sp>
            <p:grpSp>
              <p:nvGrpSpPr>
                <p:cNvPr id="3104" name="Group 12"/>
                <p:cNvGrpSpPr>
                  <a:grpSpLocks/>
                </p:cNvGrpSpPr>
                <p:nvPr/>
              </p:nvGrpSpPr>
              <p:grpSpPr bwMode="auto">
                <a:xfrm>
                  <a:off x="-84878" y="605830"/>
                  <a:ext cx="9421904" cy="641503"/>
                  <a:chOff x="-84878" y="605830"/>
                  <a:chExt cx="9421904" cy="641503"/>
                </a:xfrm>
              </p:grpSpPr>
              <p:sp>
                <p:nvSpPr>
                  <p:cNvPr id="50" name="Rounded Rectangle 49"/>
                  <p:cNvSpPr/>
                  <p:nvPr/>
                </p:nvSpPr>
                <p:spPr>
                  <a:xfrm>
                    <a:off x="-72626" y="605830"/>
                    <a:ext cx="9409652" cy="371712"/>
                  </a:xfrm>
                  <a:prstGeom prst="roundRect">
                    <a:avLst/>
                  </a:prstGeom>
                  <a:solidFill>
                    <a:srgbClr val="009999"/>
                  </a:solidFill>
                </p:spPr>
                <p:style>
                  <a:lnRef idx="1">
                    <a:schemeClr val="accent3"/>
                  </a:lnRef>
                  <a:fillRef idx="3">
                    <a:schemeClr val="accent3"/>
                  </a:fillRef>
                  <a:effectRef idx="2">
                    <a:schemeClr val="accent3"/>
                  </a:effectRef>
                  <a:fontRef idx="minor">
                    <a:schemeClr val="lt1"/>
                  </a:fontRef>
                </p:style>
                <p:txBody>
                  <a:bodyPr anchor="ctr"/>
                  <a:lstStyle/>
                  <a:p>
                    <a:pPr algn="ctr">
                      <a:lnSpc>
                        <a:spcPct val="107000"/>
                      </a:lnSpc>
                      <a:spcAft>
                        <a:spcPts val="800"/>
                      </a:spcAft>
                      <a:defRPr/>
                    </a:pPr>
                    <a:r>
                      <a:rPr lang="lv-LV" sz="2000" b="1" dirty="0">
                        <a:solidFill>
                          <a:prstClr val="white"/>
                        </a:solidFill>
                        <a:latin typeface="Arial" panose="020B0604020202020204" pitchFamily="34" charset="0"/>
                        <a:ea typeface="Calibri" panose="020F0502020204030204" pitchFamily="34" charset="0"/>
                        <a:cs typeface="Arial" panose="020B0604020202020204" pitchFamily="34" charset="0"/>
                      </a:rPr>
                      <a:t>Latvijas ekonomikas izaugsme</a:t>
                    </a:r>
                    <a:endParaRPr lang="lv-LV" sz="14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
                <p:nvSpPr>
                  <p:cNvPr id="51" name="Right Arrow 50"/>
                  <p:cNvSpPr/>
                  <p:nvPr/>
                </p:nvSpPr>
                <p:spPr>
                  <a:xfrm>
                    <a:off x="-72626" y="644800"/>
                    <a:ext cx="2066530" cy="322251"/>
                  </a:xfrm>
                  <a:prstGeom prst="rightArrow">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lv-LV" sz="1600" b="1" dirty="0">
                        <a:solidFill>
                          <a:prstClr val="white"/>
                        </a:solidFill>
                        <a:latin typeface="Arial" panose="020B0604020202020204" pitchFamily="34" charset="0"/>
                        <a:ea typeface="Calibri" panose="020F0502020204030204" pitchFamily="34" charset="0"/>
                        <a:cs typeface="Arial" panose="020B0604020202020204" pitchFamily="34" charset="0"/>
                      </a:rPr>
                      <a:t>ZINĀTNE</a:t>
                    </a:r>
                    <a:endParaRPr lang="lv-LV" sz="11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
                <p:nvSpPr>
                  <p:cNvPr id="52" name="Left Arrow 51"/>
                  <p:cNvSpPr/>
                  <p:nvPr/>
                </p:nvSpPr>
                <p:spPr>
                  <a:xfrm>
                    <a:off x="7128372" y="644800"/>
                    <a:ext cx="2208654" cy="359721"/>
                  </a:xfrm>
                  <a:prstGeom prst="leftArrow">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lv-LV" sz="1400" b="1" dirty="0">
                        <a:solidFill>
                          <a:prstClr val="white"/>
                        </a:solidFill>
                        <a:latin typeface="Arial" panose="020B0604020202020204" pitchFamily="34" charset="0"/>
                        <a:ea typeface="Calibri" panose="020F0502020204030204" pitchFamily="34" charset="0"/>
                        <a:cs typeface="Arial" panose="020B0604020202020204" pitchFamily="34" charset="0"/>
                      </a:rPr>
                      <a:t>UZŅĒMĒJDARBĪBA</a:t>
                    </a:r>
                    <a:endParaRPr lang="lv-LV" sz="11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
                <p:nvSpPr>
                  <p:cNvPr id="53" name="Up Arrow 52"/>
                  <p:cNvSpPr/>
                  <p:nvPr/>
                </p:nvSpPr>
                <p:spPr>
                  <a:xfrm>
                    <a:off x="4403493" y="863630"/>
                    <a:ext cx="432910" cy="17686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lv-LV" dirty="0">
                      <a:solidFill>
                        <a:prstClr val="white"/>
                      </a:solidFill>
                    </a:endParaRPr>
                  </a:p>
                </p:txBody>
              </p:sp>
              <p:sp>
                <p:nvSpPr>
                  <p:cNvPr id="54" name="Rounded Rectangle 53"/>
                  <p:cNvSpPr/>
                  <p:nvPr/>
                </p:nvSpPr>
                <p:spPr>
                  <a:xfrm>
                    <a:off x="-84878" y="1004521"/>
                    <a:ext cx="9409652" cy="242812"/>
                  </a:xfrm>
                  <a:prstGeom prst="roundRect">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lv-LV" sz="1600" b="1" dirty="0">
                        <a:solidFill>
                          <a:prstClr val="white"/>
                        </a:solidFill>
                        <a:latin typeface="Arial" panose="020B0604020202020204" pitchFamily="34" charset="0"/>
                        <a:ea typeface="Calibri" panose="020F0502020204030204" pitchFamily="34" charset="0"/>
                        <a:cs typeface="Arial" panose="020B0604020202020204" pitchFamily="34" charset="0"/>
                      </a:rPr>
                      <a:t>IZGLĪTĪBA</a:t>
                    </a:r>
                    <a:endParaRPr lang="lv-LV" sz="11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grpSp>
          </p:grpSp>
        </p:grpSp>
      </p:grpSp>
      <p:sp>
        <p:nvSpPr>
          <p:cNvPr id="113" name="Rounded Rectangle 112"/>
          <p:cNvSpPr/>
          <p:nvPr/>
        </p:nvSpPr>
        <p:spPr>
          <a:xfrm>
            <a:off x="1524000" y="1327150"/>
            <a:ext cx="2255838" cy="31908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lv-LV" sz="1000" b="1" dirty="0">
                <a:solidFill>
                  <a:srgbClr val="FF0000"/>
                </a:solidFill>
                <a:latin typeface="Arial" panose="020B0604020202020204" pitchFamily="34" charset="0"/>
                <a:ea typeface="Calibri" panose="020F0502020204030204" pitchFamily="34" charset="0"/>
                <a:cs typeface="Arial" panose="020B0604020202020204" pitchFamily="34" charset="0"/>
              </a:rPr>
              <a:t>VPP (2014.g.-2017.g.) 26,96 milj. EUR. (IZM, VB) </a:t>
            </a:r>
          </a:p>
        </p:txBody>
      </p:sp>
      <p:sp>
        <p:nvSpPr>
          <p:cNvPr id="114" name="Rounded Rectangle 113"/>
          <p:cNvSpPr/>
          <p:nvPr/>
        </p:nvSpPr>
        <p:spPr>
          <a:xfrm rot="5400000">
            <a:off x="5981699" y="2171699"/>
            <a:ext cx="228602" cy="9144000"/>
          </a:xfrm>
          <a:prstGeom prst="roundRect">
            <a:avLst/>
          </a:prstGeom>
          <a:solidFill>
            <a:srgbClr val="228B9D"/>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lv-LV" sz="11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lv-LV" sz="1200" dirty="0">
                <a:solidFill>
                  <a:prstClr val="white"/>
                </a:solidFill>
                <a:latin typeface="Arial" panose="020B0604020202020204" pitchFamily="34" charset="0"/>
                <a:ea typeface="Calibri" panose="020F0502020204030204" pitchFamily="34" charset="0"/>
                <a:cs typeface="Arial" panose="020B0604020202020204" pitchFamily="34" charset="0"/>
              </a:rPr>
              <a:t>IZGLĪTĪBAS FINANSĒJUMS</a:t>
            </a:r>
          </a:p>
        </p:txBody>
      </p:sp>
      <p:sp>
        <p:nvSpPr>
          <p:cNvPr id="116" name="Rounded Rectangle 115"/>
          <p:cNvSpPr/>
          <p:nvPr/>
        </p:nvSpPr>
        <p:spPr>
          <a:xfrm>
            <a:off x="1524000" y="5967413"/>
            <a:ext cx="2636838" cy="62547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900" dirty="0">
                <a:solidFill>
                  <a:prstClr val="white"/>
                </a:solidFill>
                <a:latin typeface="Arial" panose="020B0604020202020204" pitchFamily="34" charset="0"/>
                <a:cs typeface="Arial" panose="020B0604020202020204" pitchFamily="34" charset="0"/>
              </a:rPr>
              <a:t>AII studiju programmu fragmentācijas mazināšana, AII akadēmiskā personāla kapacitātes stiprināšana,  AII pārvaldības uzlabošana  65,15 milj. EUR (IZM, SF)</a:t>
            </a:r>
            <a:endParaRPr lang="en-US" sz="900" dirty="0">
              <a:solidFill>
                <a:prstClr val="white"/>
              </a:solidFill>
              <a:latin typeface="Arial" panose="020B0604020202020204" pitchFamily="34" charset="0"/>
              <a:cs typeface="Arial" panose="020B0604020202020204" pitchFamily="34" charset="0"/>
            </a:endParaRPr>
          </a:p>
        </p:txBody>
      </p:sp>
      <p:sp>
        <p:nvSpPr>
          <p:cNvPr id="109" name="Rounded Rectangle 108"/>
          <p:cNvSpPr/>
          <p:nvPr/>
        </p:nvSpPr>
        <p:spPr bwMode="auto">
          <a:xfrm>
            <a:off x="9061450" y="1782872"/>
            <a:ext cx="1606550" cy="60007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Nodarbināto apmācības 24,90 milj. EUR (EM, SF)</a:t>
            </a:r>
          </a:p>
        </p:txBody>
      </p:sp>
      <p:sp>
        <p:nvSpPr>
          <p:cNvPr id="110" name="Rounded Rectangle 109"/>
          <p:cNvSpPr/>
          <p:nvPr/>
        </p:nvSpPr>
        <p:spPr bwMode="auto">
          <a:xfrm>
            <a:off x="7668583" y="2082909"/>
            <a:ext cx="1392866" cy="10937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Atbalsts ražošanas infrastruktūras izveidei un iekārtu iegādei  81,75  milj. EUR  (EM, SF)</a:t>
            </a:r>
          </a:p>
        </p:txBody>
      </p:sp>
      <p:sp>
        <p:nvSpPr>
          <p:cNvPr id="115" name="Rounded Rectangle 114"/>
          <p:cNvSpPr/>
          <p:nvPr/>
        </p:nvSpPr>
        <p:spPr bwMode="auto">
          <a:xfrm>
            <a:off x="6084095" y="984251"/>
            <a:ext cx="1483916" cy="982663"/>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Finanšu  pieejamības sekmēšana 51 milj.  EUR (EM, SF)</a:t>
            </a:r>
          </a:p>
        </p:txBody>
      </p:sp>
      <p:sp>
        <p:nvSpPr>
          <p:cNvPr id="118" name="Rounded Rectangle 117"/>
          <p:cNvSpPr/>
          <p:nvPr/>
        </p:nvSpPr>
        <p:spPr bwMode="auto">
          <a:xfrm>
            <a:off x="6096001" y="2724150"/>
            <a:ext cx="1472010" cy="51117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Klasteru programma 6,20 milj. EUR (EM, SF)</a:t>
            </a:r>
          </a:p>
        </p:txBody>
      </p:sp>
      <p:sp>
        <p:nvSpPr>
          <p:cNvPr id="119" name="Rounded Rectangle 118"/>
          <p:cNvSpPr/>
          <p:nvPr/>
        </p:nvSpPr>
        <p:spPr bwMode="auto">
          <a:xfrm>
            <a:off x="7667659" y="984250"/>
            <a:ext cx="1330291" cy="103346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00" b="1" dirty="0">
                <a:solidFill>
                  <a:schemeClr val="tx1"/>
                </a:solidFill>
                <a:latin typeface="Arial" panose="020B0604020202020204" pitchFamily="34" charset="0"/>
                <a:cs typeface="Arial" panose="020B0604020202020204" pitchFamily="34" charset="0"/>
              </a:rPr>
              <a:t>Uzņēmējdarbību veicinoša publiskā infrastruktūra reģionos  </a:t>
            </a:r>
            <a:r>
              <a:rPr lang="lv-LV" sz="1000" b="1" dirty="0">
                <a:solidFill>
                  <a:schemeClr val="tx1"/>
                </a:solidFill>
                <a:latin typeface="Arial" panose="020B0604020202020204" pitchFamily="34" charset="0"/>
                <a:ea typeface="Calibri" panose="020F0502020204030204" pitchFamily="34" charset="0"/>
                <a:cs typeface="Arial" panose="020B0604020202020204" pitchFamily="34" charset="0"/>
              </a:rPr>
              <a:t>114,2 milj. EUR (VARAM, SF)</a:t>
            </a:r>
          </a:p>
        </p:txBody>
      </p:sp>
      <p:sp>
        <p:nvSpPr>
          <p:cNvPr id="121" name="Rounded Rectangle 120"/>
          <p:cNvSpPr/>
          <p:nvPr/>
        </p:nvSpPr>
        <p:spPr bwMode="auto">
          <a:xfrm>
            <a:off x="7690181" y="3241378"/>
            <a:ext cx="1307767" cy="78422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Teritoriju revitalizācija        278,26 milj. EUR (VARAM, SF</a:t>
            </a:r>
            <a:r>
              <a:rPr lang="lv-LV" sz="1100" b="1" dirty="0">
                <a:solidFill>
                  <a:schemeClr val="tx1"/>
                </a:solidFill>
                <a:latin typeface="Arial" panose="020B0604020202020204" pitchFamily="34" charset="0"/>
                <a:ea typeface="Calibri" panose="020F0502020204030204" pitchFamily="34" charset="0"/>
                <a:cs typeface="Arial" panose="020B0604020202020204" pitchFamily="34" charset="0"/>
              </a:rPr>
              <a:t>)</a:t>
            </a:r>
          </a:p>
        </p:txBody>
      </p:sp>
      <p:sp>
        <p:nvSpPr>
          <p:cNvPr id="122" name="Rounded Rectangle 121"/>
          <p:cNvSpPr/>
          <p:nvPr/>
        </p:nvSpPr>
        <p:spPr bwMode="auto">
          <a:xfrm>
            <a:off x="9061450" y="2474912"/>
            <a:ext cx="1606550" cy="723900"/>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Bezdarbnieku apmācības atbilstoši darba tirgus </a:t>
            </a:r>
            <a:r>
              <a:rPr lang="lv-LV" sz="1000" dirty="0" err="1">
                <a:solidFill>
                  <a:prstClr val="black"/>
                </a:solidFill>
                <a:latin typeface="Arial" panose="020B0604020202020204" pitchFamily="34" charset="0"/>
                <a:ea typeface="Calibri" panose="020F0502020204030204" pitchFamily="34" charset="0"/>
                <a:cs typeface="Arial" panose="020B0604020202020204" pitchFamily="34" charset="0"/>
              </a:rPr>
              <a:t>pieprasīj</a:t>
            </a: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 96,4 </a:t>
            </a:r>
            <a:r>
              <a:rPr lang="lv-LV" sz="1000" dirty="0" err="1">
                <a:solidFill>
                  <a:prstClr val="black"/>
                </a:solidFill>
                <a:latin typeface="Arial" panose="020B0604020202020204" pitchFamily="34" charset="0"/>
                <a:ea typeface="Calibri" panose="020F0502020204030204" pitchFamily="34" charset="0"/>
                <a:cs typeface="Arial" panose="020B0604020202020204" pitchFamily="34" charset="0"/>
              </a:rPr>
              <a:t>milj</a:t>
            </a: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 EUR (LM, SF)</a:t>
            </a:r>
          </a:p>
        </p:txBody>
      </p:sp>
      <p:sp>
        <p:nvSpPr>
          <p:cNvPr id="124" name="Rounded Rectangle 123"/>
          <p:cNvSpPr/>
          <p:nvPr/>
        </p:nvSpPr>
        <p:spPr>
          <a:xfrm rot="5400000">
            <a:off x="5912128" y="-4388124"/>
            <a:ext cx="367743" cy="9144001"/>
          </a:xfrm>
          <a:prstGeom prst="round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lv-LV" sz="12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lv-LV" sz="1400" dirty="0">
                <a:solidFill>
                  <a:prstClr val="white"/>
                </a:solidFill>
                <a:latin typeface="Arial" panose="020B0604020202020204" pitchFamily="34" charset="0"/>
                <a:ea typeface="Calibri" panose="020F0502020204030204" pitchFamily="34" charset="0"/>
                <a:cs typeface="Arial" panose="020B0604020202020204" pitchFamily="34" charset="0"/>
              </a:rPr>
              <a:t>APVĀRSNIS 2020</a:t>
            </a:r>
          </a:p>
        </p:txBody>
      </p:sp>
      <p:sp>
        <p:nvSpPr>
          <p:cNvPr id="125" name="Rounded Rectangle 124"/>
          <p:cNvSpPr/>
          <p:nvPr/>
        </p:nvSpPr>
        <p:spPr bwMode="auto">
          <a:xfrm>
            <a:off x="3879576" y="3797301"/>
            <a:ext cx="2114031" cy="893763"/>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Sadarbība starp pētniecību un lauksaimniecības un mežsaimniecības nozarēm</a:t>
            </a:r>
          </a:p>
          <a:p>
            <a:pPr algn="ctr">
              <a:lnSpc>
                <a:spcPct val="107000"/>
              </a:lnSpc>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2,2 milj. EUR (ZM, ELFLA) </a:t>
            </a:r>
          </a:p>
        </p:txBody>
      </p:sp>
      <p:sp>
        <p:nvSpPr>
          <p:cNvPr id="126" name="Rounded Rectangle 125"/>
          <p:cNvSpPr/>
          <p:nvPr/>
        </p:nvSpPr>
        <p:spPr bwMode="auto">
          <a:xfrm>
            <a:off x="3902076" y="3028156"/>
            <a:ext cx="2074863" cy="715963"/>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Zināšanu pārnese lauksaimniekiem un meža apsaimniekotājiem 17,1 milj. EUR (ZM, ELFLA) </a:t>
            </a:r>
          </a:p>
        </p:txBody>
      </p:sp>
      <p:sp>
        <p:nvSpPr>
          <p:cNvPr id="127" name="Rounded Rectangle 126"/>
          <p:cNvSpPr/>
          <p:nvPr/>
        </p:nvSpPr>
        <p:spPr>
          <a:xfrm rot="5400000">
            <a:off x="5141847" y="-884578"/>
            <a:ext cx="477077" cy="3001618"/>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lv-LV" sz="1050" dirty="0">
                <a:solidFill>
                  <a:prstClr val="white"/>
                </a:solidFill>
                <a:latin typeface="Arial" panose="020B0604020202020204" pitchFamily="34" charset="0"/>
                <a:ea typeface="Calibri" panose="020F0502020204030204" pitchFamily="34" charset="0"/>
                <a:cs typeface="Arial" panose="020B0604020202020204" pitchFamily="34" charset="0"/>
              </a:rPr>
              <a:t> </a:t>
            </a:r>
            <a:r>
              <a:rPr lang="lv-LV" sz="1050" dirty="0">
                <a:solidFill>
                  <a:prstClr val="white"/>
                </a:solidFill>
                <a:latin typeface="Arial" panose="020B0604020202020204" pitchFamily="34" charset="0"/>
                <a:cs typeface="Arial" panose="020B0604020202020204" pitchFamily="34" charset="0"/>
              </a:rPr>
              <a:t>Uzņēmumu ienākuma nodokļa atvieglojums pētniecības un attīstības izmaksām</a:t>
            </a:r>
            <a:endParaRPr lang="lv-LV" sz="1050"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
        <p:nvSpPr>
          <p:cNvPr id="57" name="Rounded Rectangle 56"/>
          <p:cNvSpPr/>
          <p:nvPr/>
        </p:nvSpPr>
        <p:spPr>
          <a:xfrm>
            <a:off x="1524000" y="928689"/>
            <a:ext cx="2276475" cy="33813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lv-LV" sz="1000" b="1" dirty="0">
                <a:solidFill>
                  <a:srgbClr val="FF0000"/>
                </a:solidFill>
                <a:latin typeface="Arial" panose="020B0604020202020204" pitchFamily="34" charset="0"/>
                <a:ea typeface="Calibri" panose="020F0502020204030204" pitchFamily="34" charset="0"/>
                <a:cs typeface="Arial" panose="020B0604020202020204" pitchFamily="34" charset="0"/>
              </a:rPr>
              <a:t>FLP (2014.g. – 2017.g.) 20,76 milj. EUR (IZM, VB)</a:t>
            </a:r>
          </a:p>
        </p:txBody>
      </p:sp>
      <p:sp>
        <p:nvSpPr>
          <p:cNvPr id="79" name="Rounded Rectangle 78"/>
          <p:cNvSpPr/>
          <p:nvPr/>
        </p:nvSpPr>
        <p:spPr>
          <a:xfrm rot="5400000">
            <a:off x="8575811" y="-1247361"/>
            <a:ext cx="477080" cy="3707298"/>
          </a:xfrm>
          <a:prstGeom prst="roundRect">
            <a:avLst/>
          </a:prstGeom>
          <a:solidFill>
            <a:srgbClr val="F68D36"/>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lv-LV" sz="1050" dirty="0">
                <a:solidFill>
                  <a:prstClr val="white"/>
                </a:solidFill>
                <a:latin typeface="Arial" panose="020B0604020202020204" pitchFamily="34" charset="0"/>
                <a:ea typeface="Calibri" panose="020F0502020204030204" pitchFamily="34" charset="0"/>
                <a:cs typeface="Arial" panose="020B0604020202020204" pitchFamily="34" charset="0"/>
              </a:rPr>
              <a:t> UIN atvieglojumi ražošanas veicināšanai iegādājoties jaunas ražošanas tehnoloģiskās iekārtas </a:t>
            </a:r>
          </a:p>
        </p:txBody>
      </p:sp>
      <p:sp>
        <p:nvSpPr>
          <p:cNvPr id="83" name="Rounded Rectangle 82"/>
          <p:cNvSpPr/>
          <p:nvPr/>
        </p:nvSpPr>
        <p:spPr bwMode="auto">
          <a:xfrm>
            <a:off x="9061451" y="984250"/>
            <a:ext cx="1616075" cy="7254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b="1" dirty="0">
                <a:solidFill>
                  <a:schemeClr val="tx1"/>
                </a:solidFill>
                <a:latin typeface="Arial" panose="020B0604020202020204" pitchFamily="34" charset="0"/>
                <a:ea typeface="Calibri" panose="020F0502020204030204" pitchFamily="34" charset="0"/>
                <a:cs typeface="Arial" panose="020B0604020202020204" pitchFamily="34" charset="0"/>
              </a:rPr>
              <a:t>Publisko datu atkalizmantošana 151,54 milj. EUR (VARAM, SF</a:t>
            </a:r>
            <a:r>
              <a:rPr lang="lv-LV" sz="1050" dirty="0">
                <a:solidFill>
                  <a:schemeClr val="tx1"/>
                </a:solidFill>
                <a:latin typeface="Arial" panose="020B0604020202020204" pitchFamily="34" charset="0"/>
                <a:ea typeface="Calibri" panose="020F0502020204030204" pitchFamily="34" charset="0"/>
                <a:cs typeface="Arial" panose="020B0604020202020204" pitchFamily="34" charset="0"/>
              </a:rPr>
              <a:t>)</a:t>
            </a:r>
          </a:p>
        </p:txBody>
      </p:sp>
      <p:sp>
        <p:nvSpPr>
          <p:cNvPr id="80" name="Rounded Rectangle 79"/>
          <p:cNvSpPr/>
          <p:nvPr/>
        </p:nvSpPr>
        <p:spPr bwMode="auto">
          <a:xfrm>
            <a:off x="9061450" y="3258840"/>
            <a:ext cx="1616075" cy="63341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00" dirty="0">
                <a:solidFill>
                  <a:prstClr val="black"/>
                </a:solidFill>
                <a:latin typeface="Arial" panose="020B0604020202020204" pitchFamily="34" charset="0"/>
                <a:ea typeface="Calibri" panose="020F0502020204030204" pitchFamily="34" charset="0"/>
                <a:cs typeface="Arial" panose="020B0604020202020204" pitchFamily="34" charset="0"/>
              </a:rPr>
              <a:t>Nodarbināto personu profesionālās kompetences pilnveide  27,03milj.EUR (LM, SF)</a:t>
            </a:r>
          </a:p>
        </p:txBody>
      </p:sp>
      <p:sp>
        <p:nvSpPr>
          <p:cNvPr id="82" name="Rounded Rectangle 81"/>
          <p:cNvSpPr/>
          <p:nvPr/>
        </p:nvSpPr>
        <p:spPr bwMode="auto">
          <a:xfrm>
            <a:off x="7223126" y="5953125"/>
            <a:ext cx="1712913" cy="6365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pP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Darba vidē balstītas mācības, mācību prakse profesionālajā izglītībā  21,93 milj. EUR (IZM, SF)</a:t>
            </a:r>
          </a:p>
        </p:txBody>
      </p:sp>
      <p:sp>
        <p:nvSpPr>
          <p:cNvPr id="72" name="Rounded Rectangle 71"/>
          <p:cNvSpPr/>
          <p:nvPr/>
        </p:nvSpPr>
        <p:spPr>
          <a:xfrm>
            <a:off x="1512094" y="383914"/>
            <a:ext cx="2222500" cy="466725"/>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lnSpc>
                <a:spcPct val="107000"/>
              </a:lnSpc>
              <a:spcAft>
                <a:spcPts val="800"/>
              </a:spcAft>
              <a:defRPr/>
            </a:pP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Dalība ES pētniecības un tehnoloģiju attīstības programmās (2014.g. – 2017.g.) 5,72 milj. EUR  (IZM, </a:t>
            </a:r>
            <a:r>
              <a:rPr lang="lv-LV" sz="900" b="1" dirty="0">
                <a:solidFill>
                  <a:srgbClr val="FF0000"/>
                </a:solidFill>
                <a:latin typeface="Arial" panose="020B0604020202020204" pitchFamily="34" charset="0"/>
                <a:ea typeface="Calibri" panose="020F0502020204030204" pitchFamily="34" charset="0"/>
                <a:cs typeface="Arial" panose="020B0604020202020204" pitchFamily="34" charset="0"/>
              </a:rPr>
              <a:t>VB</a:t>
            </a:r>
            <a:r>
              <a:rPr lang="lv-LV" sz="900" dirty="0">
                <a:solidFill>
                  <a:prstClr val="white"/>
                </a:solidFill>
                <a:latin typeface="Arial" panose="020B0604020202020204" pitchFamily="34" charset="0"/>
                <a:ea typeface="Calibri" panose="020F0502020204030204" pitchFamily="34" charset="0"/>
                <a:cs typeface="Arial" panose="020B0604020202020204" pitchFamily="34" charset="0"/>
              </a:rPr>
              <a:t>)</a:t>
            </a:r>
          </a:p>
        </p:txBody>
      </p:sp>
      <p:sp>
        <p:nvSpPr>
          <p:cNvPr id="58" name="Rounded Rectangle 57"/>
          <p:cNvSpPr/>
          <p:nvPr/>
        </p:nvSpPr>
        <p:spPr bwMode="auto">
          <a:xfrm>
            <a:off x="6084095" y="2034548"/>
            <a:ext cx="1483916" cy="623887"/>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Straujas izaugsmes komersanti                  75 milj. EUR (EM, SF)</a:t>
            </a:r>
          </a:p>
        </p:txBody>
      </p:sp>
      <p:sp>
        <p:nvSpPr>
          <p:cNvPr id="59" name="Rounded Rectangle 58"/>
          <p:cNvSpPr/>
          <p:nvPr/>
        </p:nvSpPr>
        <p:spPr bwMode="auto">
          <a:xfrm>
            <a:off x="9061451" y="3966771"/>
            <a:ext cx="1616075" cy="70961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lv-LV" sz="1050" dirty="0">
                <a:solidFill>
                  <a:prstClr val="black"/>
                </a:solidFill>
                <a:latin typeface="Arial" panose="020B0604020202020204" pitchFamily="34" charset="0"/>
                <a:ea typeface="Calibri" panose="020F0502020204030204" pitchFamily="34" charset="0"/>
                <a:cs typeface="Arial" panose="020B0604020202020204" pitchFamily="34" charset="0"/>
              </a:rPr>
              <a:t>Darba tirgus apsteidzošo pārkārtojumu sistēma 1,99milj.EUR (LM, SF)</a:t>
            </a:r>
          </a:p>
        </p:txBody>
      </p:sp>
      <p:sp>
        <p:nvSpPr>
          <p:cNvPr id="60" name="Rounded Rectangle 59"/>
          <p:cNvSpPr/>
          <p:nvPr/>
        </p:nvSpPr>
        <p:spPr>
          <a:xfrm rot="5400000">
            <a:off x="4707563" y="3915844"/>
            <a:ext cx="477077" cy="2133051"/>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lv-LV" sz="1200" dirty="0">
                <a:solidFill>
                  <a:prstClr val="white"/>
                </a:solidFill>
                <a:latin typeface="Arial" panose="020B0604020202020204" pitchFamily="34" charset="0"/>
                <a:ea typeface="Calibri" panose="020F0502020204030204" pitchFamily="34" charset="0"/>
                <a:cs typeface="Arial" panose="020B0604020202020204" pitchFamily="34" charset="0"/>
              </a:rPr>
              <a:t> </a:t>
            </a:r>
            <a:r>
              <a:rPr lang="lv-LV" sz="1100" b="1" dirty="0">
                <a:solidFill>
                  <a:prstClr val="white"/>
                </a:solidFill>
                <a:latin typeface="Arial" panose="020B0604020202020204" pitchFamily="34" charset="0"/>
                <a:cs typeface="Arial" panose="020B0604020202020204" pitchFamily="34" charset="0"/>
              </a:rPr>
              <a:t>Inovācijas kapacitātes stiprināšana</a:t>
            </a:r>
            <a:endParaRPr lang="lv-LV" sz="1100" b="1" dirty="0">
              <a:solidFill>
                <a:prstClr val="white"/>
              </a:solidFill>
              <a:latin typeface="Arial" panose="020B0604020202020204" pitchFamily="34" charset="0"/>
              <a:ea typeface="Calibri" panose="020F0502020204030204" pitchFamily="34" charset="0"/>
              <a:cs typeface="Arial" panose="020B0604020202020204" pitchFamily="34" charset="0"/>
            </a:endParaRPr>
          </a:p>
        </p:txBody>
      </p:sp>
      <p:sp>
        <p:nvSpPr>
          <p:cNvPr id="73" name="Rounded Rectangle 72"/>
          <p:cNvSpPr/>
          <p:nvPr/>
        </p:nvSpPr>
        <p:spPr>
          <a:xfrm>
            <a:off x="1512095" y="4743478"/>
            <a:ext cx="2288381" cy="466725"/>
          </a:xfrm>
          <a:prstGeom prst="roundRect">
            <a:avLst/>
          </a:prstGeom>
          <a:solidFill>
            <a:schemeClr val="tx2">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a:lnSpc>
                <a:spcPct val="107000"/>
              </a:lnSpc>
              <a:spcAft>
                <a:spcPts val="800"/>
              </a:spcAft>
              <a:defRPr/>
            </a:pPr>
            <a:r>
              <a:rPr lang="lv-LV" sz="1100" b="1" dirty="0">
                <a:solidFill>
                  <a:prstClr val="white"/>
                </a:solidFill>
                <a:latin typeface="Arial" panose="020B0604020202020204" pitchFamily="34" charset="0"/>
                <a:ea typeface="Calibri" panose="020F0502020204030204" pitchFamily="34" charset="0"/>
                <a:cs typeface="Arial" panose="020B0604020202020204" pitchFamily="34" charset="0"/>
              </a:rPr>
              <a:t>Zinātnes konkurētspējas paaugstināšana</a:t>
            </a:r>
          </a:p>
        </p:txBody>
      </p:sp>
      <p:sp>
        <p:nvSpPr>
          <p:cNvPr id="77" name="Rounded Rectangle 76"/>
          <p:cNvSpPr/>
          <p:nvPr/>
        </p:nvSpPr>
        <p:spPr>
          <a:xfrm rot="5400000">
            <a:off x="8137507" y="2692460"/>
            <a:ext cx="477080" cy="4560094"/>
          </a:xfrm>
          <a:prstGeom prst="roundRect">
            <a:avLst/>
          </a:prstGeom>
          <a:solidFill>
            <a:srgbClr val="F68D36"/>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lv-LV" sz="1100" b="1" dirty="0">
                <a:solidFill>
                  <a:prstClr val="white"/>
                </a:solidFill>
                <a:latin typeface="Arial" panose="020B0604020202020204" pitchFamily="34" charset="0"/>
                <a:ea typeface="Calibri" panose="020F0502020204030204" pitchFamily="34" charset="0"/>
                <a:cs typeface="Arial" panose="020B0604020202020204" pitchFamily="34" charset="0"/>
              </a:rPr>
              <a:t> Uzņēmējdarbības konkurētspējas paaugstināšana </a:t>
            </a:r>
          </a:p>
        </p:txBody>
      </p:sp>
      <p:sp>
        <p:nvSpPr>
          <p:cNvPr id="2" name="TextBox 1"/>
          <p:cNvSpPr txBox="1"/>
          <p:nvPr/>
        </p:nvSpPr>
        <p:spPr>
          <a:xfrm>
            <a:off x="1533527" y="33879"/>
            <a:ext cx="2346049" cy="307777"/>
          </a:xfrm>
          <a:prstGeom prst="rect">
            <a:avLst/>
          </a:prstGeom>
          <a:noFill/>
        </p:spPr>
        <p:txBody>
          <a:bodyPr wrap="square" rtlCol="0">
            <a:spAutoFit/>
          </a:bodyPr>
          <a:lstStyle/>
          <a:p>
            <a:pPr algn="ctr"/>
            <a:r>
              <a:rPr lang="lv-LV" sz="1400" dirty="0" smtClean="0">
                <a:solidFill>
                  <a:schemeClr val="bg1"/>
                </a:solidFill>
              </a:rPr>
              <a:t>474.94 (VB 152,6; SF 322,34)</a:t>
            </a:r>
            <a:endParaRPr lang="en-US" sz="1400" dirty="0">
              <a:solidFill>
                <a:schemeClr val="bg1"/>
              </a:solidFill>
            </a:endParaRPr>
          </a:p>
        </p:txBody>
      </p:sp>
    </p:spTree>
    <p:extLst>
      <p:ext uri="{BB962C8B-B14F-4D97-AF65-F5344CB8AC3E}">
        <p14:creationId xmlns:p14="http://schemas.microsoft.com/office/powerpoint/2010/main" val="3387160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47580" y="400670"/>
            <a:ext cx="10477500" cy="6162675"/>
          </a:xfrm>
          <a:prstGeom prst="rect">
            <a:avLst/>
          </a:prstGeom>
        </p:spPr>
      </p:pic>
      <p:sp>
        <p:nvSpPr>
          <p:cNvPr id="2" name="Rectangle 1"/>
          <p:cNvSpPr/>
          <p:nvPr/>
        </p:nvSpPr>
        <p:spPr>
          <a:xfrm>
            <a:off x="1347580" y="400670"/>
            <a:ext cx="3214260" cy="4121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418080" y="400670"/>
            <a:ext cx="8920480" cy="461665"/>
          </a:xfrm>
          <a:prstGeom prst="rect">
            <a:avLst/>
          </a:prstGeom>
          <a:noFill/>
        </p:spPr>
        <p:txBody>
          <a:bodyPr wrap="square" rtlCol="0">
            <a:spAutoFit/>
          </a:bodyPr>
          <a:lstStyle/>
          <a:p>
            <a:r>
              <a:rPr lang="lv-LV" sz="2400" b="1" dirty="0" smtClean="0">
                <a:solidFill>
                  <a:srgbClr val="FF0000"/>
                </a:solidFill>
              </a:rPr>
              <a:t>Kā zinātnes finansēšanas nākotnes iecere  izskatījās 2016.gadā?</a:t>
            </a:r>
            <a:endParaRPr lang="en-US" sz="2400" b="1" dirty="0">
              <a:solidFill>
                <a:srgbClr val="FF0000"/>
              </a:solidFill>
            </a:endParaRPr>
          </a:p>
        </p:txBody>
      </p:sp>
    </p:spTree>
    <p:extLst>
      <p:ext uri="{BB962C8B-B14F-4D97-AF65-F5344CB8AC3E}">
        <p14:creationId xmlns:p14="http://schemas.microsoft.com/office/powerpoint/2010/main" val="2728376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Solīts makā nekrīt!</a:t>
            </a:r>
            <a:endParaRPr lang="en-US" sz="36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p:txBody>
          <a:bodyPr>
            <a:normAutofit lnSpcReduction="10000"/>
          </a:bodyPr>
          <a:lstStyle/>
          <a:p>
            <a:r>
              <a:rPr lang="lv-LV" dirty="0"/>
              <a:t>Saskaņā ar Izglītības un zinātnes ministrijas 2016. gada 30. decembra rīkojumu Nr. 481, ministrija 22 valsts zinātniskajām institūcijām 2017. gadā </a:t>
            </a:r>
            <a:r>
              <a:rPr lang="lv-LV" dirty="0" smtClean="0"/>
              <a:t>zinātnes </a:t>
            </a:r>
            <a:r>
              <a:rPr lang="lv-LV" dirty="0"/>
              <a:t>bāzes </a:t>
            </a:r>
            <a:r>
              <a:rPr lang="lv-LV" dirty="0"/>
              <a:t>finansējumu piešķīra </a:t>
            </a:r>
            <a:r>
              <a:rPr lang="lv-LV" dirty="0"/>
              <a:t>23 140 000 eiro </a:t>
            </a:r>
            <a:r>
              <a:rPr lang="lv-LV" dirty="0" smtClean="0"/>
              <a:t>apmērā</a:t>
            </a:r>
            <a:r>
              <a:rPr lang="lv-LV" dirty="0"/>
              <a:t> </a:t>
            </a:r>
            <a:r>
              <a:rPr lang="lv-LV" dirty="0" smtClean="0"/>
              <a:t>(solīto </a:t>
            </a:r>
            <a:r>
              <a:rPr lang="lv-LV" dirty="0" smtClean="0"/>
              <a:t>27 185 972 eiro </a:t>
            </a:r>
            <a:r>
              <a:rPr lang="lv-LV" dirty="0"/>
              <a:t>vietā jeb </a:t>
            </a:r>
            <a:r>
              <a:rPr lang="lv-LV" dirty="0">
                <a:solidFill>
                  <a:srgbClr val="FF0000"/>
                </a:solidFill>
              </a:rPr>
              <a:t>par 4 045 972 eiro mazāk </a:t>
            </a:r>
            <a:r>
              <a:rPr lang="lv-LV" dirty="0" smtClean="0"/>
              <a:t>!)</a:t>
            </a:r>
          </a:p>
          <a:p>
            <a:endParaRPr lang="lv-LV" dirty="0" smtClean="0"/>
          </a:p>
          <a:p>
            <a:r>
              <a:rPr lang="lv-LV" b="1" dirty="0" smtClean="0">
                <a:solidFill>
                  <a:srgbClr val="FF0000"/>
                </a:solidFill>
              </a:rPr>
              <a:t>Kur ir palikuši šie 4 miljoni? </a:t>
            </a:r>
          </a:p>
          <a:p>
            <a:endParaRPr lang="lv-LV" b="1" dirty="0" smtClean="0">
              <a:solidFill>
                <a:srgbClr val="FF0000"/>
              </a:solidFill>
            </a:endParaRPr>
          </a:p>
          <a:p>
            <a:r>
              <a:rPr lang="lv-LV" dirty="0" smtClean="0"/>
              <a:t>Pārtraucot finansēt LZP </a:t>
            </a:r>
            <a:r>
              <a:rPr lang="lv-LV" dirty="0" err="1" smtClean="0"/>
              <a:t>grantus</a:t>
            </a:r>
            <a:r>
              <a:rPr lang="lv-LV" dirty="0" smtClean="0"/>
              <a:t>, atbrīvojās 3 192 765 eiro, kurus pāradresēja VPP finansējuma </a:t>
            </a:r>
            <a:r>
              <a:rPr lang="lv-LV" dirty="0"/>
              <a:t> slēptā </a:t>
            </a:r>
            <a:r>
              <a:rPr lang="lv-LV" dirty="0" smtClean="0"/>
              <a:t>deficīta finansēšanai, kam vajadzēja būt vidēji 6,3 miljoniem gadā</a:t>
            </a:r>
            <a:endParaRPr lang="lv-LV" dirty="0" smtClean="0"/>
          </a:p>
          <a:p>
            <a:endParaRPr lang="en-US" dirty="0"/>
          </a:p>
        </p:txBody>
      </p:sp>
    </p:spTree>
    <p:extLst>
      <p:ext uri="{BB962C8B-B14F-4D97-AF65-F5344CB8AC3E}">
        <p14:creationId xmlns:p14="http://schemas.microsoft.com/office/powerpoint/2010/main" val="804514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426" y="361950"/>
            <a:ext cx="10305773" cy="1036642"/>
          </a:xfrm>
        </p:spPr>
        <p:txBody>
          <a:bodyPr>
            <a:noAutofit/>
          </a:bodyPr>
          <a:lstStyle/>
          <a:p>
            <a:pPr algn="ctr"/>
            <a:r>
              <a:rPr lang="lv-LV" sz="2800" dirty="0" smtClean="0">
                <a:solidFill>
                  <a:srgbClr val="FF0000"/>
                </a:solidFill>
                <a:latin typeface="Calibri" panose="020F0502020204030204" pitchFamily="34" charset="0"/>
                <a:cs typeface="Calibri" panose="020F0502020204030204" pitchFamily="34" charset="0"/>
              </a:rPr>
              <a:t>Katastrofāli zemo Valsts </a:t>
            </a:r>
            <a:r>
              <a:rPr lang="lv-LV" sz="2800" dirty="0">
                <a:solidFill>
                  <a:srgbClr val="FF0000"/>
                </a:solidFill>
                <a:latin typeface="Calibri" panose="020F0502020204030204" pitchFamily="34" charset="0"/>
                <a:cs typeface="Calibri" panose="020F0502020204030204" pitchFamily="34" charset="0"/>
              </a:rPr>
              <a:t>budžeta </a:t>
            </a:r>
            <a:r>
              <a:rPr lang="lv-LV" sz="2800" dirty="0" smtClean="0">
                <a:solidFill>
                  <a:srgbClr val="FF0000"/>
                </a:solidFill>
                <a:latin typeface="Calibri" panose="020F0502020204030204" pitchFamily="34" charset="0"/>
                <a:cs typeface="Calibri" panose="020F0502020204030204" pitchFamily="34" charset="0"/>
              </a:rPr>
              <a:t>finansējumu </a:t>
            </a:r>
            <a:r>
              <a:rPr lang="lv-LV" sz="2800" dirty="0">
                <a:solidFill>
                  <a:srgbClr val="FF0000"/>
                </a:solidFill>
                <a:latin typeface="Calibri" panose="020F0502020204030204" pitchFamily="34" charset="0"/>
                <a:cs typeface="Calibri" panose="020F0502020204030204" pitchFamily="34" charset="0"/>
              </a:rPr>
              <a:t>zinātnisko projektu finansēšanai </a:t>
            </a:r>
            <a:r>
              <a:rPr lang="lv-LV" sz="2800" dirty="0" smtClean="0">
                <a:latin typeface="Calibri" panose="020F0502020204030204" pitchFamily="34" charset="0"/>
                <a:cs typeface="Calibri" panose="020F0502020204030204" pitchFamily="34" charset="0"/>
              </a:rPr>
              <a:t>būtiski palielināt nav ieplānots</a:t>
            </a:r>
            <a:endParaRPr lang="lv-LV" sz="28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3"/>
          </p:nvPr>
        </p:nvSpPr>
        <p:spPr/>
        <p:txBody>
          <a:bodyPr/>
          <a:lstStyle/>
          <a:p>
            <a:fld id="{42946E5A-BBED-4218-981B-333F83EE957B}" type="slidenum">
              <a:rPr lang="en-US" altLang="lv-LV" smtClean="0"/>
              <a:pPr/>
              <a:t>17</a:t>
            </a:fld>
            <a:endParaRPr lang="en-US" altLang="lv-LV"/>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2620" y="2485281"/>
            <a:ext cx="7086210" cy="449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p:nvCxnSpPr>
        <p:spPr>
          <a:xfrm>
            <a:off x="2425870" y="3404446"/>
            <a:ext cx="541972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28867" y="3142836"/>
            <a:ext cx="2002471" cy="523220"/>
          </a:xfrm>
          <a:prstGeom prst="rect">
            <a:avLst/>
          </a:prstGeom>
          <a:noFill/>
        </p:spPr>
        <p:txBody>
          <a:bodyPr wrap="none" rtlCol="0">
            <a:spAutoFit/>
          </a:bodyPr>
          <a:lstStyle/>
          <a:p>
            <a:r>
              <a:rPr lang="lv-LV" sz="2800" b="1" dirty="0">
                <a:solidFill>
                  <a:srgbClr val="FF0000"/>
                </a:solidFill>
                <a:latin typeface="Calibri" panose="020F0502020204030204" pitchFamily="34" charset="0"/>
                <a:cs typeface="Calibri" panose="020F0502020204030204" pitchFamily="34" charset="0"/>
              </a:rPr>
              <a:t>10 Milj. EUR</a:t>
            </a:r>
          </a:p>
        </p:txBody>
      </p:sp>
      <p:sp>
        <p:nvSpPr>
          <p:cNvPr id="11" name="TextBox 10"/>
          <p:cNvSpPr txBox="1"/>
          <p:nvPr/>
        </p:nvSpPr>
        <p:spPr>
          <a:xfrm>
            <a:off x="1921566" y="2115949"/>
            <a:ext cx="1008609" cy="369332"/>
          </a:xfrm>
          <a:prstGeom prst="rect">
            <a:avLst/>
          </a:prstGeom>
          <a:noFill/>
        </p:spPr>
        <p:txBody>
          <a:bodyPr wrap="none" rtlCol="0">
            <a:spAutoFit/>
          </a:bodyPr>
          <a:lstStyle/>
          <a:p>
            <a:r>
              <a:rPr lang="lv-LV" b="1" dirty="0" err="1">
                <a:solidFill>
                  <a:schemeClr val="tx1">
                    <a:lumMod val="75000"/>
                    <a:lumOff val="25000"/>
                  </a:schemeClr>
                </a:solidFill>
                <a:latin typeface="Calibri" panose="020F0502020204030204" pitchFamily="34" charset="0"/>
                <a:cs typeface="Calibri" panose="020F0502020204030204" pitchFamily="34" charset="0"/>
              </a:rPr>
              <a:t>Mlj</a:t>
            </a:r>
            <a:r>
              <a:rPr lang="lv-LV" b="1" dirty="0">
                <a:solidFill>
                  <a:schemeClr val="tx1">
                    <a:lumMod val="75000"/>
                    <a:lumOff val="25000"/>
                  </a:schemeClr>
                </a:solidFill>
                <a:latin typeface="Calibri" panose="020F0502020204030204" pitchFamily="34" charset="0"/>
                <a:cs typeface="Calibri" panose="020F0502020204030204" pitchFamily="34" charset="0"/>
              </a:rPr>
              <a:t>. EUR</a:t>
            </a:r>
          </a:p>
        </p:txBody>
      </p:sp>
    </p:spTree>
    <p:extLst>
      <p:ext uri="{BB962C8B-B14F-4D97-AF65-F5344CB8AC3E}">
        <p14:creationId xmlns:p14="http://schemas.microsoft.com/office/powerpoint/2010/main" val="287788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0835" y="728870"/>
            <a:ext cx="8150087" cy="646331"/>
          </a:xfrm>
          <a:prstGeom prst="rect">
            <a:avLst/>
          </a:prstGeom>
          <a:noFill/>
        </p:spPr>
        <p:txBody>
          <a:bodyPr wrap="square" rtlCol="0">
            <a:spAutoFit/>
          </a:bodyPr>
          <a:lstStyle/>
          <a:p>
            <a:pPr algn="ctr"/>
            <a:r>
              <a:rPr lang="lv-LV" sz="3600" b="1" dirty="0" smtClean="0">
                <a:solidFill>
                  <a:srgbClr val="FF0000"/>
                </a:solidFill>
              </a:rPr>
              <a:t>Secinājumi</a:t>
            </a:r>
            <a:endParaRPr lang="en-US" sz="3600" b="1" dirty="0">
              <a:solidFill>
                <a:srgbClr val="FF0000"/>
              </a:solidFill>
            </a:endParaRPr>
          </a:p>
        </p:txBody>
      </p:sp>
      <p:sp>
        <p:nvSpPr>
          <p:cNvPr id="4" name="TextBox 3"/>
          <p:cNvSpPr txBox="1"/>
          <p:nvPr/>
        </p:nvSpPr>
        <p:spPr>
          <a:xfrm>
            <a:off x="1258957" y="1762539"/>
            <a:ext cx="9276521" cy="3416320"/>
          </a:xfrm>
          <a:prstGeom prst="rect">
            <a:avLst/>
          </a:prstGeom>
          <a:noFill/>
        </p:spPr>
        <p:txBody>
          <a:bodyPr wrap="square" rtlCol="0">
            <a:spAutoFit/>
          </a:bodyPr>
          <a:lstStyle/>
          <a:p>
            <a:r>
              <a:rPr lang="lv-LV" sz="2400" dirty="0" smtClean="0"/>
              <a:t>Pašreizējā valsts politika Z&amp;P jomā</a:t>
            </a:r>
            <a:r>
              <a:rPr lang="lv-LV" sz="2400" dirty="0"/>
              <a:t> 3 gadu laikā</a:t>
            </a:r>
            <a:r>
              <a:rPr lang="lv-LV" sz="2400" dirty="0" smtClean="0"/>
              <a:t> ir novedusi pie:</a:t>
            </a:r>
          </a:p>
          <a:p>
            <a:endParaRPr lang="lv-LV" sz="2400" dirty="0" smtClean="0"/>
          </a:p>
          <a:p>
            <a:pPr marL="342900" indent="-342900">
              <a:buFont typeface="Arial" panose="020B0604020202020204" pitchFamily="34" charset="0"/>
              <a:buChar char="•"/>
            </a:pPr>
            <a:r>
              <a:rPr lang="lv-LV" sz="2400" dirty="0" smtClean="0"/>
              <a:t> strauja zinātnieku skaita samazināšanās </a:t>
            </a:r>
            <a:r>
              <a:rPr lang="lv-LV" sz="2400" dirty="0"/>
              <a:t>Z&amp;P jomā</a:t>
            </a:r>
            <a:r>
              <a:rPr lang="lv-LV" sz="2400" dirty="0" smtClean="0"/>
              <a:t> (</a:t>
            </a:r>
            <a:r>
              <a:rPr lang="lv-LV" sz="2400" b="1" dirty="0" smtClean="0">
                <a:solidFill>
                  <a:srgbClr val="FF0000"/>
                </a:solidFill>
              </a:rPr>
              <a:t>par 16%</a:t>
            </a:r>
            <a:r>
              <a:rPr lang="lv-LV" sz="2400" dirty="0" smtClean="0"/>
              <a:t>),</a:t>
            </a:r>
          </a:p>
          <a:p>
            <a:pPr marL="342900" indent="-342900">
              <a:buFont typeface="Arial" panose="020B0604020202020204" pitchFamily="34" charset="0"/>
              <a:buChar char="•"/>
            </a:pPr>
            <a:r>
              <a:rPr lang="lv-LV" sz="2400" dirty="0" smtClean="0"/>
              <a:t> privātā sektora investīciju krituma Z&amp;P (</a:t>
            </a:r>
            <a:r>
              <a:rPr lang="lv-LV" sz="2400" b="1" dirty="0" smtClean="0">
                <a:solidFill>
                  <a:srgbClr val="FF0000"/>
                </a:solidFill>
              </a:rPr>
              <a:t>par 47%</a:t>
            </a:r>
            <a:r>
              <a:rPr lang="lv-LV" sz="2400" dirty="0" smtClean="0"/>
              <a:t>)</a:t>
            </a:r>
          </a:p>
          <a:p>
            <a:pPr marL="342900" indent="-342900">
              <a:buFont typeface="Arial" panose="020B0604020202020204" pitchFamily="34" charset="0"/>
              <a:buChar char="•"/>
            </a:pPr>
            <a:r>
              <a:rPr lang="lv-LV" sz="2400" dirty="0"/>
              <a:t>k</a:t>
            </a:r>
            <a:r>
              <a:rPr lang="lv-LV" sz="2400" dirty="0" smtClean="0"/>
              <a:t>opējo investīciju Z&amp;P samazinājumu procentuāli pret IKP ( </a:t>
            </a:r>
            <a:r>
              <a:rPr lang="lv-LV" sz="2400" dirty="0" smtClean="0">
                <a:solidFill>
                  <a:srgbClr val="FF0000"/>
                </a:solidFill>
              </a:rPr>
              <a:t>par 35%)</a:t>
            </a:r>
            <a:endParaRPr lang="lv-LV" sz="2400" dirty="0" smtClean="0"/>
          </a:p>
          <a:p>
            <a:pPr marL="342900" indent="-342900">
              <a:buFont typeface="Arial" panose="020B0604020202020204" pitchFamily="34" charset="0"/>
              <a:buChar char="•"/>
            </a:pPr>
            <a:r>
              <a:rPr lang="lv-LV" sz="2400" dirty="0"/>
              <a:t>a</a:t>
            </a:r>
            <a:r>
              <a:rPr lang="lv-LV" sz="2400" dirty="0" smtClean="0"/>
              <a:t>tpalicības no plānotā investīciju apjoma Z&amp;P pret IKP (</a:t>
            </a:r>
            <a:r>
              <a:rPr lang="lv-LV" sz="2400" dirty="0" smtClean="0">
                <a:solidFill>
                  <a:srgbClr val="FF0000"/>
                </a:solidFill>
              </a:rPr>
              <a:t>par 60%)</a:t>
            </a:r>
          </a:p>
          <a:p>
            <a:endParaRPr lang="lv-LV" sz="2400" dirty="0"/>
          </a:p>
          <a:p>
            <a:r>
              <a:rPr lang="lv-LV" sz="2400" dirty="0" smtClean="0"/>
              <a:t>Nepieciešams steidzami mainīt valsts Z@P politiku Latvijā, lai novērstu Latvijas ilgtspējīgas attīstības </a:t>
            </a:r>
            <a:r>
              <a:rPr lang="lv-LV" sz="2400" dirty="0" smtClean="0"/>
              <a:t>apdraudējumu.</a:t>
            </a:r>
            <a:endParaRPr lang="en-US" sz="2400" dirty="0"/>
          </a:p>
        </p:txBody>
      </p:sp>
    </p:spTree>
    <p:extLst>
      <p:ext uri="{BB962C8B-B14F-4D97-AF65-F5344CB8AC3E}">
        <p14:creationId xmlns:p14="http://schemas.microsoft.com/office/powerpoint/2010/main" val="181462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p:cNvPicPr>
          <p:nvPr/>
        </p:nvPicPr>
        <p:blipFill>
          <a:blip r:embed="rId3">
            <a:extLst>
              <a:ext uri="{28A0092B-C50C-407E-A947-70E740481C1C}">
                <a14:useLocalDpi xmlns:a14="http://schemas.microsoft.com/office/drawing/2010/main" val="0"/>
              </a:ext>
            </a:extLst>
          </a:blip>
          <a:srcRect t="18222" b="19112"/>
          <a:stretch>
            <a:fillRect/>
          </a:stretch>
        </p:blipFill>
        <p:spPr bwMode="auto">
          <a:xfrm>
            <a:off x="8007351" y="4597400"/>
            <a:ext cx="2543175"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1"/>
          <p:cNvSpPr>
            <a:spLocks noGrp="1"/>
          </p:cNvSpPr>
          <p:nvPr>
            <p:ph type="title"/>
          </p:nvPr>
        </p:nvSpPr>
        <p:spPr>
          <a:xfrm>
            <a:off x="3117850" y="271464"/>
            <a:ext cx="7245350" cy="1036637"/>
          </a:xfrm>
        </p:spPr>
        <p:txBody>
          <a:bodyPr/>
          <a:lstStyle/>
          <a:p>
            <a:pPr algn="r">
              <a:lnSpc>
                <a:spcPct val="115000"/>
              </a:lnSpc>
              <a:spcAft>
                <a:spcPts val="1000"/>
              </a:spcAft>
            </a:pPr>
            <a:r>
              <a:rPr lang="lv-LV" altLang="en-US" sz="1800">
                <a:latin typeface="Cambria" panose="02040503050406030204" pitchFamily="18" charset="0"/>
                <a:ea typeface="MS PGothic" panose="020B0600070205080204" pitchFamily="34" charset="-128"/>
              </a:rPr>
              <a:t>SF finansējums zinātnei</a:t>
            </a:r>
            <a:br>
              <a:rPr lang="lv-LV" altLang="en-US" sz="1800">
                <a:latin typeface="Cambria" panose="02040503050406030204" pitchFamily="18" charset="0"/>
                <a:ea typeface="MS PGothic" panose="020B0600070205080204" pitchFamily="34" charset="-128"/>
              </a:rPr>
            </a:br>
            <a:r>
              <a:rPr lang="lv-LV" altLang="en-US" sz="1800">
                <a:latin typeface="Cambria" panose="02040503050406030204" pitchFamily="18" charset="0"/>
                <a:ea typeface="MS PGothic" panose="020B0600070205080204" pitchFamily="34" charset="-128"/>
              </a:rPr>
              <a:t> 322.3 MEUR (ERAF 273.99 MEUR)</a:t>
            </a:r>
          </a:p>
        </p:txBody>
      </p:sp>
      <p:sp>
        <p:nvSpPr>
          <p:cNvPr id="15364" name="Slide Number Placeholder 5"/>
          <p:cNvSpPr>
            <a:spLocks noGrp="1"/>
          </p:cNvSpPr>
          <p:nvPr>
            <p:ph type="sldNum" sz="quarter" idx="13"/>
          </p:nvPr>
        </p:nvSpPr>
        <p:spPr bwMode="auto">
          <a:xfrm>
            <a:off x="10058400" y="6427788"/>
            <a:ext cx="304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5888EFA4-1349-43FF-991D-CBBD46DA8688}" type="slidenum">
              <a:rPr lang="en-US" altLang="en-US" sz="1000">
                <a:solidFill>
                  <a:srgbClr val="898989"/>
                </a:solidFill>
                <a:latin typeface="Verdana" panose="020B0604030504040204" pitchFamily="34" charset="0"/>
              </a:rPr>
              <a:pPr/>
              <a:t>2</a:t>
            </a:fld>
            <a:endParaRPr lang="en-US" altLang="en-US" sz="1000">
              <a:solidFill>
                <a:srgbClr val="898989"/>
              </a:solidFill>
              <a:latin typeface="Verdana" panose="020B0604030504040204" pitchFamily="34" charset="0"/>
            </a:endParaRPr>
          </a:p>
        </p:txBody>
      </p:sp>
      <p:graphicFrame>
        <p:nvGraphicFramePr>
          <p:cNvPr id="14" name="Chart 13"/>
          <p:cNvGraphicFramePr>
            <a:graphicFrameLocks/>
          </p:cNvGraphicFramePr>
          <p:nvPr/>
        </p:nvGraphicFramePr>
        <p:xfrm>
          <a:off x="1524000" y="1054100"/>
          <a:ext cx="9027318" cy="58039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Title 1"/>
          <p:cNvSpPr txBox="1">
            <a:spLocks/>
          </p:cNvSpPr>
          <p:nvPr/>
        </p:nvSpPr>
        <p:spPr bwMode="auto">
          <a:xfrm>
            <a:off x="3802064" y="3127376"/>
            <a:ext cx="15700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en-US" sz="1600" b="1">
                <a:solidFill>
                  <a:schemeClr val="bg1"/>
                </a:solidFill>
                <a:latin typeface="Cambria" panose="02040503050406030204" pitchFamily="18" charset="0"/>
              </a:rPr>
              <a:t>115,25 MEUR</a:t>
            </a:r>
          </a:p>
        </p:txBody>
      </p:sp>
      <p:sp>
        <p:nvSpPr>
          <p:cNvPr id="2" name="Oval 1"/>
          <p:cNvSpPr>
            <a:spLocks noChangeArrowheads="1"/>
          </p:cNvSpPr>
          <p:nvPr/>
        </p:nvSpPr>
        <p:spPr bwMode="auto">
          <a:xfrm>
            <a:off x="5092700" y="1184276"/>
            <a:ext cx="4776788" cy="1768475"/>
          </a:xfrm>
          <a:prstGeom prst="ellipse">
            <a:avLst/>
          </a:prstGeom>
          <a:noFill/>
          <a:ln w="9525">
            <a:solidFill>
              <a:srgbClr val="800000"/>
            </a:solidFill>
            <a:round/>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endParaRPr>
          </a:p>
        </p:txBody>
      </p:sp>
      <p:pic>
        <p:nvPicPr>
          <p:cNvPr id="15368" name="Content Placeholder 8"/>
          <p:cNvPicPr>
            <a:picLocks noGrp="1" noChangeAspect="1"/>
          </p:cNvPicPr>
          <p:nvPr>
            <p:ph idx="1"/>
          </p:nvPr>
        </p:nvPicPr>
        <p:blipFill>
          <a:blip r:embed="rId5">
            <a:extLst>
              <a:ext uri="{28A0092B-C50C-407E-A947-70E740481C1C}">
                <a14:useLocalDpi xmlns:a14="http://schemas.microsoft.com/office/drawing/2010/main" val="0"/>
              </a:ext>
            </a:extLst>
          </a:blip>
          <a:srcRect l="-2480" r="764"/>
          <a:stretch>
            <a:fillRect/>
          </a:stretch>
        </p:blipFill>
        <p:spPr>
          <a:xfrm>
            <a:off x="7378700" y="1308101"/>
            <a:ext cx="736600" cy="1470025"/>
          </a:xfrm>
        </p:spPr>
      </p:pic>
      <p:sp>
        <p:nvSpPr>
          <p:cNvPr id="4" name="TextBox 3"/>
          <p:cNvSpPr txBox="1"/>
          <p:nvPr/>
        </p:nvSpPr>
        <p:spPr>
          <a:xfrm>
            <a:off x="2372139" y="407769"/>
            <a:ext cx="4890052" cy="646331"/>
          </a:xfrm>
          <a:prstGeom prst="rect">
            <a:avLst/>
          </a:prstGeom>
          <a:noFill/>
        </p:spPr>
        <p:txBody>
          <a:bodyPr wrap="square" rtlCol="0">
            <a:spAutoFit/>
          </a:bodyPr>
          <a:lstStyle/>
          <a:p>
            <a:r>
              <a:rPr lang="lv-LV" sz="3600" dirty="0" smtClean="0">
                <a:solidFill>
                  <a:srgbClr val="FF0000"/>
                </a:solidFill>
              </a:rPr>
              <a:t>Šo mums solīja IZM!</a:t>
            </a:r>
            <a:endParaRPr lang="en-US" sz="3600" dirty="0">
              <a:solidFill>
                <a:srgbClr val="FF0000"/>
              </a:solidFill>
            </a:endParaRPr>
          </a:p>
        </p:txBody>
      </p:sp>
    </p:spTree>
    <p:extLst>
      <p:ext uri="{BB962C8B-B14F-4D97-AF65-F5344CB8AC3E}">
        <p14:creationId xmlns:p14="http://schemas.microsoft.com/office/powerpoint/2010/main" val="2930383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114800" y="381000"/>
            <a:ext cx="6096000" cy="1036638"/>
          </a:xfrm>
        </p:spPr>
        <p:txBody>
          <a:bodyPr/>
          <a:lstStyle/>
          <a:p>
            <a:pPr algn="r"/>
            <a:r>
              <a:rPr lang="lv-LV" altLang="en-US" smtClean="0">
                <a:latin typeface="Cambria" panose="02040503050406030204" pitchFamily="18" charset="0"/>
                <a:ea typeface="MS PGothic" panose="020B0600070205080204" pitchFamily="34" charset="-128"/>
              </a:rPr>
              <a:t>Sasniedzamie rādītāji</a:t>
            </a:r>
            <a:br>
              <a:rPr lang="lv-LV" altLang="en-US" smtClean="0">
                <a:latin typeface="Cambria" panose="02040503050406030204" pitchFamily="18" charset="0"/>
                <a:ea typeface="MS PGothic" panose="020B0600070205080204" pitchFamily="34" charset="-128"/>
              </a:rPr>
            </a:br>
            <a:r>
              <a:rPr lang="lv-LV" altLang="en-US" sz="2000" b="0">
                <a:latin typeface="Cambria" panose="02040503050406030204" pitchFamily="18" charset="0"/>
                <a:ea typeface="MS PGothic" panose="020B0600070205080204" pitchFamily="34" charset="-128"/>
              </a:rPr>
              <a:t>(līdz 31.12.2023.)</a:t>
            </a:r>
          </a:p>
        </p:txBody>
      </p:sp>
      <p:graphicFrame>
        <p:nvGraphicFramePr>
          <p:cNvPr id="7" name="Content Placeholder 6"/>
          <p:cNvGraphicFramePr>
            <a:graphicFrameLocks noGrp="1"/>
          </p:cNvGraphicFramePr>
          <p:nvPr>
            <p:ph idx="1"/>
          </p:nvPr>
        </p:nvGraphicFramePr>
        <p:xfrm>
          <a:off x="1524000" y="1104900"/>
          <a:ext cx="8953500" cy="5340350"/>
        </p:xfrm>
        <a:graphic>
          <a:graphicData uri="http://schemas.openxmlformats.org/drawingml/2006/table">
            <a:tbl>
              <a:tblPr/>
              <a:tblGrid>
                <a:gridCol w="1614488"/>
                <a:gridCol w="1243012"/>
                <a:gridCol w="1892300"/>
                <a:gridCol w="1362075"/>
                <a:gridCol w="1414463"/>
                <a:gridCol w="1427162"/>
              </a:tblGrid>
              <a:tr h="3800012">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Jaunas pētnieku amata vietas</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(2)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Zinātniskie raksti</a:t>
                      </a:r>
                      <a:r>
                        <a:rPr kumimoji="0" lang="lv-LV" sz="15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 </a:t>
                      </a:r>
                      <a:r>
                        <a:rPr kumimoji="0" 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kuru izstrādei un publicēšanai sniegts atbalsts</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 </a:t>
                      </a:r>
                    </a:p>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Jauni produkti/ tehnoloģijas</a:t>
                      </a:r>
                      <a:r>
                        <a:rPr kumimoji="0" 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 kas ir komerciali-zējamas</a:t>
                      </a: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(4) Komersanti, kas sadarbojas </a:t>
                      </a:r>
                      <a:r>
                        <a:rPr kumimoji="0" 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ar pētniecības institūcijām</a:t>
                      </a: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1"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(5) Piesaistītais privātais finansējums</a:t>
                      </a:r>
                      <a:r>
                        <a:rPr kumimoji="0" lang="lv-LV" sz="15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 EUR</a:t>
                      </a: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p>
                      <a:pPr marL="0" marR="0" lvl="0" indent="0" algn="ctr" defTabSz="938213" rtl="0" eaLnBrk="1" fontAlgn="base" latinLnBrk="0" hangingPunct="1">
                        <a:lnSpc>
                          <a:spcPct val="100000"/>
                        </a:lnSpc>
                        <a:spcBef>
                          <a:spcPct val="0"/>
                        </a:spcBef>
                        <a:spcAft>
                          <a:spcPct val="0"/>
                        </a:spcAft>
                        <a:buClrTx/>
                        <a:buSzTx/>
                        <a:buFontTx/>
                        <a:buNone/>
                        <a:tabLst/>
                      </a:pPr>
                      <a:endParaRPr kumimoji="0" lang="lv-LV" sz="15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587304">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Praktiskie pētījumi grupās</a:t>
                      </a:r>
                      <a:endParaRPr kumimoji="0" 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306</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192</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114</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80</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9 625 000</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7304">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Pēcdoktorantūras granti</a:t>
                      </a:r>
                      <a:endParaRPr kumimoji="0" lang="lv-LV" sz="1600" b="1"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384</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1 280</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416</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100</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6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3 200 000</a:t>
                      </a:r>
                      <a:endParaRPr kumimoji="0" lang="lv-LV" sz="16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30">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r" defTabSz="938213" rtl="0" eaLnBrk="1" fontAlgn="base" latinLnBrk="0" hangingPunct="1">
                        <a:lnSpc>
                          <a:spcPct val="100000"/>
                        </a:lnSpc>
                        <a:spcBef>
                          <a:spcPct val="0"/>
                        </a:spcBef>
                        <a:spcAft>
                          <a:spcPct val="0"/>
                        </a:spcAft>
                        <a:buClrTx/>
                        <a:buSzTx/>
                        <a:buFontTx/>
                        <a:buNone/>
                        <a:tabLst/>
                      </a:pPr>
                      <a:r>
                        <a:rPr kumimoji="0" lang="lv-LV" sz="16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KOPĀ:</a:t>
                      </a:r>
                      <a:endParaRPr kumimoji="0" lang="lv-LV" sz="16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690</a:t>
                      </a:r>
                      <a:endParaRPr kumimoji="0" 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1 472</a:t>
                      </a:r>
                      <a:endParaRPr kumimoji="0" 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530</a:t>
                      </a:r>
                      <a:endParaRPr kumimoji="0" 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180</a:t>
                      </a:r>
                      <a:endParaRPr kumimoji="0" 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9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Font typeface="Arial" panose="020B0604020202020204" pitchFamily="34" charset="0"/>
                        <a:defRPr sz="25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Font typeface="Arial" panose="020B0604020202020204" pitchFamily="34" charset="0"/>
                        <a:defRPr sz="21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20000"/>
                        </a:spcBef>
                        <a:spcAft>
                          <a:spcPct val="0"/>
                        </a:spcAft>
                        <a:buFont typeface="Arial" panose="020B0604020202020204" pitchFamily="34" charset="0"/>
                        <a:defRPr sz="1700">
                          <a:solidFill>
                            <a:schemeClr val="tx1"/>
                          </a:solidFill>
                          <a:latin typeface="Times New Roman" panose="02020603050405020304" pitchFamily="18" charset="0"/>
                          <a:ea typeface="MS PGothic" panose="020B0600070205080204" pitchFamily="34" charset="-128"/>
                        </a:defRPr>
                      </a:lvl9pPr>
                    </a:lstStyle>
                    <a:p>
                      <a:pPr marL="0" marR="0" lvl="0" indent="0" algn="ctr" defTabSz="938213" rtl="0" eaLnBrk="1" fontAlgn="base" latinLnBrk="0" hangingPunct="1">
                        <a:lnSpc>
                          <a:spcPct val="100000"/>
                        </a:lnSpc>
                        <a:spcBef>
                          <a:spcPct val="0"/>
                        </a:spcBef>
                        <a:spcAft>
                          <a:spcPct val="0"/>
                        </a:spcAft>
                        <a:buClrTx/>
                        <a:buSzTx/>
                        <a:buFontTx/>
                        <a:buNone/>
                        <a:tabLst/>
                      </a:pPr>
                      <a:r>
                        <a:rPr kumimoji="0" lang="lv-LV" sz="1800" b="1" i="1"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12 825 000</a:t>
                      </a:r>
                      <a:endParaRPr kumimoji="0" lang="lv-LV" sz="1800" b="1" i="1"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614"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DB07E7BD-60EB-4FAA-9283-0AB645B55460}" type="slidenum">
              <a:rPr lang="en-US" altLang="en-US" sz="1000">
                <a:solidFill>
                  <a:srgbClr val="898989"/>
                </a:solidFill>
                <a:latin typeface="Verdana" panose="020B0604030504040204" pitchFamily="34" charset="0"/>
              </a:rPr>
              <a:pPr/>
              <a:t>3</a:t>
            </a:fld>
            <a:endParaRPr lang="en-US" altLang="en-US" sz="1000">
              <a:solidFill>
                <a:srgbClr val="898989"/>
              </a:solidFill>
              <a:latin typeface="Verdana" panose="020B0604030504040204" pitchFamily="34" charset="0"/>
            </a:endParaRPr>
          </a:p>
        </p:txBody>
      </p:sp>
      <p:pic>
        <p:nvPicPr>
          <p:cNvPr id="24615" name="Picture 1"/>
          <p:cNvPicPr>
            <a:picLocks noChangeAspect="1"/>
          </p:cNvPicPr>
          <p:nvPr/>
        </p:nvPicPr>
        <p:blipFill>
          <a:blip r:embed="rId3">
            <a:extLst>
              <a:ext uri="{28A0092B-C50C-407E-A947-70E740481C1C}">
                <a14:useLocalDpi xmlns:a14="http://schemas.microsoft.com/office/drawing/2010/main" val="0"/>
              </a:ext>
            </a:extLst>
          </a:blip>
          <a:srcRect l="3876" t="8717" r="3876" b="14359"/>
          <a:stretch>
            <a:fillRect/>
          </a:stretch>
        </p:blipFill>
        <p:spPr bwMode="auto">
          <a:xfrm>
            <a:off x="3009900" y="3411538"/>
            <a:ext cx="147955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97426" y="2886076"/>
            <a:ext cx="950913" cy="112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7"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87963" y="3446464"/>
            <a:ext cx="774700" cy="85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8"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616451" y="4343400"/>
            <a:ext cx="134302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19" name="Picture 1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324600" y="3384550"/>
            <a:ext cx="1346200"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20" name="Picture 12"/>
          <p:cNvPicPr>
            <a:picLocks noChangeAspect="1"/>
          </p:cNvPicPr>
          <p:nvPr/>
        </p:nvPicPr>
        <p:blipFill>
          <a:blip r:embed="rId8">
            <a:extLst>
              <a:ext uri="{28A0092B-C50C-407E-A947-70E740481C1C}">
                <a14:useLocalDpi xmlns:a14="http://schemas.microsoft.com/office/drawing/2010/main" val="0"/>
              </a:ext>
            </a:extLst>
          </a:blip>
          <a:srcRect l="17143" t="20001" r="22449" b="23413"/>
          <a:stretch>
            <a:fillRect/>
          </a:stretch>
        </p:blipFill>
        <p:spPr bwMode="auto">
          <a:xfrm>
            <a:off x="7769226" y="3446464"/>
            <a:ext cx="1298575"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21" name="Picture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220200" y="3411538"/>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9034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3"/>
          </p:nvPr>
        </p:nvSpPr>
        <p:spPr bwMode="auto">
          <a:xfrm>
            <a:off x="10058400" y="6427788"/>
            <a:ext cx="304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1B9AC8AD-76EA-4E35-9936-123382F9AA08}" type="slidenum">
              <a:rPr lang="en-US" altLang="lv-LV" sz="1000">
                <a:solidFill>
                  <a:srgbClr val="898989"/>
                </a:solidFill>
                <a:latin typeface="Verdana" panose="020B0604030504040204" pitchFamily="34" charset="0"/>
              </a:rPr>
              <a:pPr/>
              <a:t>4</a:t>
            </a:fld>
            <a:endParaRPr lang="en-US" altLang="lv-LV" sz="1000">
              <a:solidFill>
                <a:srgbClr val="898989"/>
              </a:solidFill>
              <a:latin typeface="Verdana" panose="020B0604030504040204" pitchFamily="34" charset="0"/>
            </a:endParaRPr>
          </a:p>
        </p:txBody>
      </p:sp>
      <p:sp>
        <p:nvSpPr>
          <p:cNvPr id="15366" name="Title 1"/>
          <p:cNvSpPr txBox="1">
            <a:spLocks/>
          </p:cNvSpPr>
          <p:nvPr/>
        </p:nvSpPr>
        <p:spPr bwMode="auto">
          <a:xfrm>
            <a:off x="3802064" y="3127376"/>
            <a:ext cx="15700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lv-LV" altLang="lv-LV" sz="1600" b="1">
                <a:solidFill>
                  <a:prstClr val="white"/>
                </a:solidFill>
                <a:latin typeface="Cambria" panose="02040503050406030204" pitchFamily="18" charset="0"/>
              </a:rPr>
              <a:t>115,25 MEUR</a:t>
            </a:r>
          </a:p>
        </p:txBody>
      </p:sp>
      <p:sp>
        <p:nvSpPr>
          <p:cNvPr id="3" name="Content Placeholder 2"/>
          <p:cNvSpPr>
            <a:spLocks noGrp="1"/>
          </p:cNvSpPr>
          <p:nvPr>
            <p:ph idx="1"/>
          </p:nvPr>
        </p:nvSpPr>
        <p:spPr>
          <a:xfrm>
            <a:off x="2095878" y="1797502"/>
            <a:ext cx="6096000" cy="4373573"/>
          </a:xfrm>
        </p:spPr>
        <p:txBody>
          <a:bodyPr/>
          <a:lstStyle/>
          <a:p>
            <a:endParaRPr lang="lv-LV" dirty="0"/>
          </a:p>
        </p:txBody>
      </p:sp>
      <p:graphicFrame>
        <p:nvGraphicFramePr>
          <p:cNvPr id="11" name="Content Placeholder 3"/>
          <p:cNvGraphicFramePr>
            <a:graphicFrameLocks/>
          </p:cNvGraphicFramePr>
          <p:nvPr>
            <p:extLst/>
          </p:nvPr>
        </p:nvGraphicFramePr>
        <p:xfrm>
          <a:off x="1731072" y="1450498"/>
          <a:ext cx="8697066" cy="5368290"/>
        </p:xfrm>
        <a:graphic>
          <a:graphicData uri="http://schemas.openxmlformats.org/drawingml/2006/table">
            <a:tbl>
              <a:tblPr firstRow="1" bandRow="1">
                <a:tableStyleId>{1E171933-4619-4E11-9A3F-F7608DF75F80}</a:tableStyleId>
              </a:tblPr>
              <a:tblGrid>
                <a:gridCol w="1682113"/>
                <a:gridCol w="1216909"/>
                <a:gridCol w="1118196"/>
                <a:gridCol w="1780826"/>
                <a:gridCol w="1449511"/>
                <a:gridCol w="1449511"/>
              </a:tblGrid>
              <a:tr h="984039">
                <a:tc>
                  <a:txBody>
                    <a:bodyPr/>
                    <a:lstStyle/>
                    <a:p>
                      <a:pPr algn="ctr">
                        <a:spcAft>
                          <a:spcPts val="0"/>
                        </a:spcAft>
                      </a:pPr>
                      <a:r>
                        <a:rPr lang="lv-LV" sz="1500" noProof="0" dirty="0" smtClean="0">
                          <a:effectLst/>
                          <a:latin typeface="Cambria"/>
                          <a:cs typeface="Cambria"/>
                        </a:rPr>
                        <a:t>Pasākums</a:t>
                      </a:r>
                      <a:endParaRPr lang="lv-LV" sz="1500" noProof="0" dirty="0">
                        <a:effectLst/>
                        <a:latin typeface="Cambria"/>
                        <a:ea typeface="ＭＳ 明朝"/>
                        <a:cs typeface="Cambria"/>
                      </a:endParaRPr>
                    </a:p>
                  </a:txBody>
                  <a:tcPr anchor="ctr"/>
                </a:tc>
                <a:tc>
                  <a:txBody>
                    <a:bodyPr/>
                    <a:lstStyle/>
                    <a:p>
                      <a:pPr algn="ctr">
                        <a:spcAft>
                          <a:spcPts val="0"/>
                        </a:spcAft>
                      </a:pPr>
                      <a:r>
                        <a:rPr lang="lv-LV" sz="1500" noProof="0" dirty="0" smtClean="0">
                          <a:effectLst/>
                          <a:latin typeface="Cambria"/>
                          <a:cs typeface="Cambria"/>
                        </a:rPr>
                        <a:t>MK noteikumi  izsludināti VSS</a:t>
                      </a:r>
                      <a:endParaRPr lang="lv-LV" sz="1500" noProof="0" dirty="0">
                        <a:effectLst/>
                        <a:latin typeface="Cambria"/>
                        <a:ea typeface="ＭＳ 明朝"/>
                        <a:cs typeface="Cambria"/>
                      </a:endParaRPr>
                    </a:p>
                  </a:txBody>
                  <a:tcPr anchor="ctr"/>
                </a:tc>
                <a:tc>
                  <a:txBody>
                    <a:bodyPr/>
                    <a:lstStyle/>
                    <a:p>
                      <a:pPr algn="ctr">
                        <a:spcAft>
                          <a:spcPts val="0"/>
                        </a:spcAft>
                      </a:pPr>
                      <a:r>
                        <a:rPr lang="lv-LV" sz="1500" noProof="0" dirty="0" smtClean="0">
                          <a:effectLst/>
                          <a:latin typeface="Cambria"/>
                          <a:cs typeface="Cambria"/>
                        </a:rPr>
                        <a:t>MK noteikumu izskatīšana MK</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Atlases uzsākšanas datums</a:t>
                      </a:r>
                      <a:endParaRPr lang="lv-LV" sz="1500" noProof="0" dirty="0">
                        <a:effectLst/>
                        <a:latin typeface="Cambria"/>
                        <a:ea typeface="ＭＳ 明朝"/>
                        <a:cs typeface="Cambria"/>
                      </a:endParaRPr>
                    </a:p>
                  </a:txBody>
                  <a:tcPr anchor="ctr"/>
                </a:tc>
                <a:tc>
                  <a:txBody>
                    <a:bodyPr/>
                    <a:lstStyle/>
                    <a:p>
                      <a:pPr algn="ctr">
                        <a:spcAft>
                          <a:spcPts val="0"/>
                        </a:spcAft>
                      </a:pPr>
                      <a:r>
                        <a:rPr lang="lv-LV" sz="1500" noProof="0" dirty="0" smtClean="0">
                          <a:effectLst/>
                          <a:latin typeface="Cambria"/>
                          <a:cs typeface="Cambria"/>
                        </a:rPr>
                        <a:t>ZI projektu vērtēšana</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Līgumu slēgšana par projektu īstenošanu</a:t>
                      </a:r>
                      <a:endParaRPr lang="lv-LV" sz="1500" noProof="0" dirty="0">
                        <a:effectLst/>
                        <a:latin typeface="Cambria"/>
                        <a:ea typeface="ＭＳ 明朝"/>
                        <a:cs typeface="Cambria"/>
                      </a:endParaRPr>
                    </a:p>
                  </a:txBody>
                  <a:tcPr anchor="ctr"/>
                </a:tc>
              </a:tr>
              <a:tr h="1527017">
                <a:tc>
                  <a:txBody>
                    <a:bodyPr/>
                    <a:lstStyle/>
                    <a:p>
                      <a:pPr>
                        <a:spcAft>
                          <a:spcPts val="0"/>
                        </a:spcAft>
                      </a:pPr>
                      <a:r>
                        <a:rPr lang="lv-LV" sz="1500" noProof="0" dirty="0" smtClean="0">
                          <a:effectLst/>
                          <a:latin typeface="Cambria"/>
                          <a:cs typeface="Cambria"/>
                        </a:rPr>
                        <a:t>1.1.1.1.</a:t>
                      </a:r>
                    </a:p>
                    <a:p>
                      <a:pPr>
                        <a:spcAft>
                          <a:spcPts val="0"/>
                        </a:spcAft>
                      </a:pPr>
                      <a:r>
                        <a:rPr lang="lv-LV" sz="1500" b="1" noProof="0" dirty="0" smtClean="0">
                          <a:effectLst/>
                          <a:latin typeface="Cambria"/>
                          <a:cs typeface="Cambria"/>
                        </a:rPr>
                        <a:t>Praktiskās ievirzes pētījumi</a:t>
                      </a:r>
                    </a:p>
                    <a:p>
                      <a:pPr>
                        <a:spcAft>
                          <a:spcPts val="0"/>
                        </a:spcAft>
                      </a:pPr>
                      <a:r>
                        <a:rPr lang="lv-LV" sz="1500" noProof="0" dirty="0" smtClean="0">
                          <a:effectLst/>
                          <a:latin typeface="Cambria"/>
                          <a:cs typeface="Cambria"/>
                        </a:rPr>
                        <a:t>(76.5 milj. EUR)</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Izsludināti VSS 23.07.2015.</a:t>
                      </a:r>
                    </a:p>
                    <a:p>
                      <a:pPr algn="ctr">
                        <a:spcAft>
                          <a:spcPts val="0"/>
                        </a:spcAft>
                      </a:pPr>
                      <a:endParaRPr lang="lv-LV" sz="1500" noProof="0" dirty="0" smtClean="0">
                        <a:effectLst/>
                        <a:latin typeface="Cambria"/>
                        <a:cs typeface="Cambria"/>
                      </a:endParaRPr>
                    </a:p>
                    <a:p>
                      <a:pPr algn="ctr">
                        <a:spcAft>
                          <a:spcPts val="0"/>
                        </a:spcAft>
                      </a:pPr>
                      <a:r>
                        <a:rPr lang="lv-LV" sz="1500" noProof="0" dirty="0" smtClean="0">
                          <a:effectLst/>
                          <a:latin typeface="Cambria"/>
                          <a:cs typeface="Cambria"/>
                        </a:rPr>
                        <a:t>3.</a:t>
                      </a:r>
                      <a:r>
                        <a:rPr lang="en-US" sz="1500" noProof="0" dirty="0" smtClean="0">
                          <a:effectLst/>
                          <a:latin typeface="Cambria"/>
                          <a:cs typeface="Cambria"/>
                        </a:rPr>
                        <a:t>a</a:t>
                      </a:r>
                      <a:r>
                        <a:rPr lang="lv-LV" sz="1500" noProof="0" dirty="0" smtClean="0">
                          <a:effectLst/>
                          <a:latin typeface="Cambria"/>
                          <a:cs typeface="Cambria"/>
                        </a:rPr>
                        <a:t>tkārtotā saskaņošana līdz 16.10.15.</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Oktobra beigas</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2015. gada</a:t>
                      </a:r>
                    </a:p>
                    <a:p>
                      <a:pPr algn="ctr">
                        <a:spcAft>
                          <a:spcPts val="0"/>
                        </a:spcAft>
                      </a:pPr>
                      <a:r>
                        <a:rPr lang="lv-LV" sz="1500" noProof="0" dirty="0" smtClean="0">
                          <a:effectLst/>
                          <a:latin typeface="Cambria"/>
                          <a:cs typeface="Cambria"/>
                        </a:rPr>
                        <a:t>  Nov/Dec</a:t>
                      </a:r>
                    </a:p>
                    <a:p>
                      <a:pPr algn="ctr">
                        <a:spcAft>
                          <a:spcPts val="0"/>
                        </a:spcAft>
                      </a:pPr>
                      <a:r>
                        <a:rPr lang="lv-LV" sz="1500" noProof="0" dirty="0" smtClean="0">
                          <a:effectLst/>
                          <a:latin typeface="Cambria"/>
                          <a:cs typeface="Cambria"/>
                        </a:rPr>
                        <a:t>(</a:t>
                      </a:r>
                      <a:r>
                        <a:rPr lang="lv-LV" sz="1500" b="1" noProof="0" dirty="0" smtClean="0">
                          <a:solidFill>
                            <a:srgbClr val="C00000"/>
                          </a:solidFill>
                          <a:effectLst/>
                          <a:latin typeface="Cambria"/>
                          <a:cs typeface="Cambria"/>
                        </a:rPr>
                        <a:t>1.kārta par ≈20 MEUR</a:t>
                      </a:r>
                      <a:r>
                        <a:rPr lang="lv-LV" sz="1500" b="1" baseline="0" noProof="0" dirty="0" smtClean="0">
                          <a:solidFill>
                            <a:srgbClr val="C00000"/>
                          </a:solidFill>
                          <a:effectLst/>
                          <a:latin typeface="Cambria"/>
                          <a:cs typeface="Cambria"/>
                        </a:rPr>
                        <a:t> uz</a:t>
                      </a:r>
                      <a:r>
                        <a:rPr lang="lv-LV" sz="1500" b="1" noProof="0" dirty="0" smtClean="0">
                          <a:solidFill>
                            <a:srgbClr val="C00000"/>
                          </a:solidFill>
                          <a:effectLst/>
                          <a:latin typeface="Cambria"/>
                          <a:cs typeface="Cambria"/>
                        </a:rPr>
                        <a:t> 36mēn.)</a:t>
                      </a:r>
                      <a:endParaRPr lang="lv-LV" sz="1500" b="1" noProof="0" dirty="0">
                        <a:solidFill>
                          <a:srgbClr val="C00000"/>
                        </a:solidFill>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 </a:t>
                      </a:r>
                    </a:p>
                    <a:p>
                      <a:pPr algn="ctr">
                        <a:spcAft>
                          <a:spcPts val="0"/>
                        </a:spcAft>
                      </a:pPr>
                      <a:r>
                        <a:rPr lang="lv-LV" sz="1500" noProof="0" dirty="0" smtClean="0">
                          <a:effectLst/>
                          <a:latin typeface="Cambria"/>
                          <a:cs typeface="Cambria"/>
                        </a:rPr>
                        <a:t>Marts –Maijs, 2016</a:t>
                      </a:r>
                    </a:p>
                    <a:p>
                      <a:pPr algn="ctr">
                        <a:spcAft>
                          <a:spcPts val="0"/>
                        </a:spcAft>
                      </a:pPr>
                      <a:r>
                        <a:rPr lang="lv-LV" sz="1500" noProof="0" dirty="0" smtClean="0">
                          <a:effectLst/>
                          <a:latin typeface="Cambria"/>
                          <a:cs typeface="Cambria"/>
                        </a:rPr>
                        <a:t>(3 mēn., vērtē EK datu bāzes eksperti)</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u="sng" noProof="0" smtClean="0">
                          <a:effectLst/>
                          <a:latin typeface="Cambria"/>
                          <a:cs typeface="Cambria"/>
                        </a:rPr>
                        <a:t>Maijs-Jūn, 2016</a:t>
                      </a:r>
                      <a:endParaRPr lang="lv-LV" sz="1500" noProof="0">
                        <a:effectLst/>
                        <a:latin typeface="Cambria"/>
                        <a:ea typeface="ＭＳ 明朝"/>
                        <a:cs typeface="Cambria"/>
                      </a:endParaRPr>
                    </a:p>
                  </a:txBody>
                  <a:tcPr marL="9525" marR="9525" marT="9525" marB="0" anchor="ctr"/>
                </a:tc>
              </a:tr>
              <a:tr h="2707863">
                <a:tc>
                  <a:txBody>
                    <a:bodyPr/>
                    <a:lstStyle/>
                    <a:p>
                      <a:pPr>
                        <a:spcAft>
                          <a:spcPts val="0"/>
                        </a:spcAft>
                      </a:pPr>
                      <a:r>
                        <a:rPr lang="lv-LV" sz="1500" noProof="0" dirty="0" smtClean="0">
                          <a:effectLst/>
                          <a:latin typeface="Cambria"/>
                          <a:cs typeface="Cambria"/>
                        </a:rPr>
                        <a:t>1.1.1.2.</a:t>
                      </a:r>
                    </a:p>
                    <a:p>
                      <a:pPr>
                        <a:spcAft>
                          <a:spcPts val="0"/>
                        </a:spcAft>
                      </a:pPr>
                      <a:r>
                        <a:rPr lang="lv-LV" sz="1500" b="1" noProof="0" dirty="0" smtClean="0">
                          <a:effectLst/>
                          <a:latin typeface="Cambria"/>
                          <a:cs typeface="Cambria"/>
                        </a:rPr>
                        <a:t>Pēcdoktorantūras pētniecības atbalsts</a:t>
                      </a:r>
                    </a:p>
                    <a:p>
                      <a:pPr>
                        <a:spcAft>
                          <a:spcPts val="0"/>
                        </a:spcAft>
                      </a:pPr>
                      <a:r>
                        <a:rPr lang="lv-LV" sz="1500" noProof="0" dirty="0" smtClean="0">
                          <a:effectLst/>
                          <a:latin typeface="Cambria"/>
                          <a:cs typeface="Cambria"/>
                        </a:rPr>
                        <a:t>(64 milj. EUR)</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Izsludināts VSS </a:t>
                      </a:r>
                      <a:r>
                        <a:rPr lang="lv-LV" sz="1500" kern="1200" noProof="0" dirty="0" smtClean="0">
                          <a:effectLst/>
                          <a:latin typeface="Cambria"/>
                          <a:cs typeface="Cambria"/>
                        </a:rPr>
                        <a:t>09.07.2015</a:t>
                      </a:r>
                      <a:r>
                        <a:rPr lang="lv-LV" sz="1500" noProof="0" dirty="0" smtClean="0">
                          <a:effectLst/>
                          <a:latin typeface="Cambria"/>
                          <a:cs typeface="Cambria"/>
                        </a:rPr>
                        <a:t>.</a:t>
                      </a:r>
                    </a:p>
                    <a:p>
                      <a:pPr marL="0" marR="0" indent="0" algn="ctr" defTabSz="457200" rtl="0" eaLnBrk="1" fontAlgn="auto" latinLnBrk="0" hangingPunct="1">
                        <a:lnSpc>
                          <a:spcPct val="100000"/>
                        </a:lnSpc>
                        <a:spcBef>
                          <a:spcPts val="0"/>
                        </a:spcBef>
                        <a:spcAft>
                          <a:spcPts val="0"/>
                        </a:spcAft>
                        <a:buClrTx/>
                        <a:buSzTx/>
                        <a:buFontTx/>
                        <a:buNone/>
                        <a:tabLst/>
                        <a:defRPr/>
                      </a:pPr>
                      <a:endParaRPr lang="lv-LV" sz="1500" noProof="0" dirty="0" smtClean="0">
                        <a:effectLst/>
                        <a:latin typeface="Cambria"/>
                        <a:cs typeface="Cambria"/>
                      </a:endParaRPr>
                    </a:p>
                    <a:p>
                      <a:pPr marL="0" marR="0" indent="0" algn="ctr" defTabSz="457200" rtl="0" eaLnBrk="1" fontAlgn="auto" latinLnBrk="0" hangingPunct="1">
                        <a:lnSpc>
                          <a:spcPct val="100000"/>
                        </a:lnSpc>
                        <a:spcBef>
                          <a:spcPts val="0"/>
                        </a:spcBef>
                        <a:spcAft>
                          <a:spcPts val="0"/>
                        </a:spcAft>
                        <a:buClrTx/>
                        <a:buSzTx/>
                        <a:buFontTx/>
                        <a:buNone/>
                        <a:tabLst/>
                        <a:defRPr/>
                      </a:pPr>
                      <a:r>
                        <a:rPr lang="lv-LV" sz="1500" noProof="0" dirty="0" smtClean="0">
                          <a:effectLst/>
                          <a:latin typeface="Cambria"/>
                          <a:cs typeface="Cambria"/>
                        </a:rPr>
                        <a:t>3.</a:t>
                      </a:r>
                      <a:r>
                        <a:rPr lang="en-US" sz="1500" noProof="0" dirty="0" smtClean="0">
                          <a:effectLst/>
                          <a:latin typeface="Cambria"/>
                          <a:cs typeface="Cambria"/>
                        </a:rPr>
                        <a:t>a</a:t>
                      </a:r>
                      <a:r>
                        <a:rPr lang="lv-LV" sz="1500" noProof="0" dirty="0" smtClean="0">
                          <a:effectLst/>
                          <a:latin typeface="Cambria"/>
                          <a:cs typeface="Cambria"/>
                        </a:rPr>
                        <a:t>tkārtotā saskaņošana līdz 16.10.15.</a:t>
                      </a:r>
                    </a:p>
                    <a:p>
                      <a:pPr algn="ctr">
                        <a:spcAft>
                          <a:spcPts val="0"/>
                        </a:spcAft>
                      </a:pP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Oktobra</a:t>
                      </a:r>
                      <a:r>
                        <a:rPr lang="lv-LV" sz="1500" baseline="0" noProof="0" dirty="0" smtClean="0">
                          <a:effectLst/>
                          <a:latin typeface="Cambria"/>
                          <a:cs typeface="Cambria"/>
                        </a:rPr>
                        <a:t> beigas</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noProof="0" dirty="0" smtClean="0">
                          <a:effectLst/>
                          <a:latin typeface="Cambria"/>
                          <a:cs typeface="Cambria"/>
                        </a:rPr>
                        <a:t>  VIAA kā post-dok grantu apsaimniekotājs projektu iesniedz un to izvērtē līdz 2015.g. beigām.</a:t>
                      </a:r>
                    </a:p>
                    <a:p>
                      <a:pPr algn="ctr">
                        <a:spcAft>
                          <a:spcPts val="0"/>
                        </a:spcAft>
                      </a:pPr>
                      <a:r>
                        <a:rPr lang="lv-LV" sz="1500" noProof="0" dirty="0" smtClean="0">
                          <a:effectLst/>
                          <a:latin typeface="Cambria"/>
                          <a:cs typeface="Cambria"/>
                        </a:rPr>
                        <a:t> </a:t>
                      </a:r>
                    </a:p>
                    <a:p>
                      <a:pPr algn="ctr">
                        <a:spcAft>
                          <a:spcPts val="0"/>
                        </a:spcAft>
                      </a:pPr>
                      <a:r>
                        <a:rPr lang="lv-LV" sz="1500" noProof="0" dirty="0" smtClean="0">
                          <a:effectLst/>
                          <a:latin typeface="Cambria"/>
                          <a:cs typeface="Cambria"/>
                        </a:rPr>
                        <a:t>2016.gada Janv/ Feb VIAA izsludina post-dok grantu atlasi (</a:t>
                      </a:r>
                      <a:r>
                        <a:rPr lang="lv-LV" sz="1500" b="1" noProof="0" dirty="0" smtClean="0">
                          <a:solidFill>
                            <a:srgbClr val="C00000"/>
                          </a:solidFill>
                          <a:effectLst/>
                          <a:latin typeface="Cambria"/>
                          <a:cs typeface="Cambria"/>
                        </a:rPr>
                        <a:t>1.kārta par ≈20 MEUR uz 36 </a:t>
                      </a:r>
                      <a:r>
                        <a:rPr lang="lv-LV" sz="1500" b="1" noProof="0" dirty="0" err="1" smtClean="0">
                          <a:solidFill>
                            <a:srgbClr val="C00000"/>
                          </a:solidFill>
                          <a:effectLst/>
                          <a:latin typeface="Cambria"/>
                          <a:cs typeface="Cambria"/>
                        </a:rPr>
                        <a:t>mēn</a:t>
                      </a:r>
                      <a:r>
                        <a:rPr lang="lv-LV" sz="1500" b="1" noProof="0" dirty="0" smtClean="0">
                          <a:solidFill>
                            <a:srgbClr val="C00000"/>
                          </a:solidFill>
                          <a:effectLst/>
                          <a:latin typeface="Cambria"/>
                          <a:cs typeface="Cambria"/>
                        </a:rPr>
                        <a:t>.</a:t>
                      </a:r>
                      <a:r>
                        <a:rPr lang="lv-LV" sz="1500" noProof="0" dirty="0" smtClean="0">
                          <a:effectLst/>
                          <a:latin typeface="Cambria"/>
                          <a:cs typeface="Cambria"/>
                        </a:rPr>
                        <a:t>)</a:t>
                      </a:r>
                      <a:endParaRPr lang="lv-LV" sz="1500" noProof="0" dirty="0">
                        <a:effectLst/>
                        <a:latin typeface="Cambria"/>
                        <a:ea typeface="ＭＳ 明朝"/>
                        <a:cs typeface="Cambria"/>
                      </a:endParaRPr>
                    </a:p>
                  </a:txBody>
                  <a:tcPr marL="9525" marR="9525" marT="9525" marB="0" anchor="ctr"/>
                </a:tc>
                <a:tc>
                  <a:txBody>
                    <a:bodyPr/>
                    <a:lstStyle/>
                    <a:p>
                      <a:pPr algn="ctr">
                        <a:spcAft>
                          <a:spcPts val="0"/>
                        </a:spcAft>
                      </a:pPr>
                      <a:r>
                        <a:rPr lang="lv-LV" sz="1500" noProof="0" dirty="0" smtClean="0">
                          <a:effectLst/>
                          <a:latin typeface="Cambria"/>
                          <a:cs typeface="Cambria"/>
                        </a:rPr>
                        <a:t>Aprīlis/Maijs – Jūn/Jūl, 2016</a:t>
                      </a:r>
                    </a:p>
                    <a:p>
                      <a:pPr algn="ctr">
                        <a:spcAft>
                          <a:spcPts val="0"/>
                        </a:spcAft>
                      </a:pPr>
                      <a:r>
                        <a:rPr lang="lv-LV" sz="1500" noProof="0" dirty="0" smtClean="0">
                          <a:effectLst/>
                          <a:latin typeface="Cambria"/>
                          <a:cs typeface="Cambria"/>
                        </a:rPr>
                        <a:t>(2 mēn., vērtē EK datu bāzes eksperti)</a:t>
                      </a:r>
                      <a:endParaRPr lang="lv-LV" sz="1500" noProof="0" dirty="0">
                        <a:effectLst/>
                        <a:latin typeface="Cambria"/>
                        <a:ea typeface="ＭＳ 明朝"/>
                        <a:cs typeface="Cambria"/>
                      </a:endParaRPr>
                    </a:p>
                  </a:txBody>
                  <a:tcPr marL="0" marR="0" marT="0" marB="0" anchor="ctr"/>
                </a:tc>
                <a:tc>
                  <a:txBody>
                    <a:bodyPr/>
                    <a:lstStyle/>
                    <a:p>
                      <a:pPr algn="ctr">
                        <a:spcAft>
                          <a:spcPts val="0"/>
                        </a:spcAft>
                      </a:pPr>
                      <a:r>
                        <a:rPr lang="lv-LV" sz="1500" u="sng" noProof="0" dirty="0" smtClean="0">
                          <a:effectLst/>
                          <a:latin typeface="Cambria"/>
                          <a:cs typeface="Cambria"/>
                        </a:rPr>
                        <a:t>Jūl-Aug, 2016</a:t>
                      </a:r>
                      <a:endParaRPr lang="lv-LV" sz="1500" u="sng" noProof="0" dirty="0">
                        <a:effectLst/>
                        <a:latin typeface="Cambria"/>
                        <a:ea typeface="ＭＳ 明朝"/>
                        <a:cs typeface="Cambria"/>
                      </a:endParaRPr>
                    </a:p>
                  </a:txBody>
                  <a:tcPr marL="9525" marR="9525" marT="9525" marB="0" anchor="ctr"/>
                </a:tc>
              </a:tr>
            </a:tbl>
          </a:graphicData>
        </a:graphic>
      </p:graphicFrame>
      <p:sp>
        <p:nvSpPr>
          <p:cNvPr id="13" name="Title 1"/>
          <p:cNvSpPr>
            <a:spLocks noGrp="1"/>
          </p:cNvSpPr>
          <p:nvPr>
            <p:ph type="title"/>
          </p:nvPr>
        </p:nvSpPr>
        <p:spPr>
          <a:xfrm>
            <a:off x="3523308" y="456069"/>
            <a:ext cx="6839893" cy="719375"/>
          </a:xfrm>
        </p:spPr>
        <p:txBody>
          <a:bodyPr>
            <a:normAutofit/>
          </a:bodyPr>
          <a:lstStyle/>
          <a:p>
            <a:pPr algn="r"/>
            <a:r>
              <a:rPr lang="lv-LV" sz="2600" dirty="0">
                <a:latin typeface="Cambria" panose="02040503050406030204" pitchFamily="18" charset="0"/>
                <a:ea typeface="MS PGothic" panose="020B0600070205080204" pitchFamily="34" charset="-128"/>
              </a:rPr>
              <a:t>Laika</a:t>
            </a:r>
            <a:r>
              <a:rPr lang="lv-LV" sz="2600" dirty="0">
                <a:latin typeface="Cambria"/>
                <a:cs typeface="Cambria"/>
              </a:rPr>
              <a:t> grafiks</a:t>
            </a:r>
          </a:p>
        </p:txBody>
      </p:sp>
      <p:sp>
        <p:nvSpPr>
          <p:cNvPr id="2" name="TextBox 1"/>
          <p:cNvSpPr txBox="1"/>
          <p:nvPr/>
        </p:nvSpPr>
        <p:spPr>
          <a:xfrm>
            <a:off x="8197442" y="849212"/>
            <a:ext cx="2013358" cy="369332"/>
          </a:xfrm>
          <a:prstGeom prst="rect">
            <a:avLst/>
          </a:prstGeom>
          <a:noFill/>
        </p:spPr>
        <p:txBody>
          <a:bodyPr wrap="square" rtlCol="0">
            <a:spAutoFit/>
          </a:bodyPr>
          <a:lstStyle/>
          <a:p>
            <a:r>
              <a:rPr lang="lv-LV" dirty="0" smtClean="0">
                <a:solidFill>
                  <a:prstClr val="black"/>
                </a:solidFill>
              </a:rPr>
              <a:t>Solītais </a:t>
            </a:r>
            <a:r>
              <a:rPr lang="lv-LV" dirty="0" smtClean="0">
                <a:solidFill>
                  <a:srgbClr val="000000"/>
                </a:solidFill>
                <a:latin typeface="Cambria"/>
                <a:cs typeface="Cambria"/>
              </a:rPr>
              <a:t>14.10.2015</a:t>
            </a:r>
            <a:endParaRPr lang="en-US" dirty="0">
              <a:solidFill>
                <a:prstClr val="black"/>
              </a:solidFill>
            </a:endParaRPr>
          </a:p>
        </p:txBody>
      </p:sp>
      <p:sp>
        <p:nvSpPr>
          <p:cNvPr id="4" name="TextBox 3"/>
          <p:cNvSpPr txBox="1"/>
          <p:nvPr/>
        </p:nvSpPr>
        <p:spPr>
          <a:xfrm>
            <a:off x="9043332" y="3417888"/>
            <a:ext cx="1563708" cy="369332"/>
          </a:xfrm>
          <a:prstGeom prst="rect">
            <a:avLst/>
          </a:prstGeom>
          <a:noFill/>
        </p:spPr>
        <p:txBody>
          <a:bodyPr wrap="square" rtlCol="0">
            <a:spAutoFit/>
          </a:bodyPr>
          <a:lstStyle/>
          <a:p>
            <a:r>
              <a:rPr lang="lv-LV" b="1" dirty="0" smtClean="0">
                <a:solidFill>
                  <a:srgbClr val="C00000"/>
                </a:solidFill>
              </a:rPr>
              <a:t>Solītais</a:t>
            </a:r>
            <a:endParaRPr lang="en-US" b="1" dirty="0">
              <a:solidFill>
                <a:srgbClr val="C00000"/>
              </a:solidFill>
            </a:endParaRPr>
          </a:p>
        </p:txBody>
      </p:sp>
      <p:sp>
        <p:nvSpPr>
          <p:cNvPr id="5" name="TextBox 4"/>
          <p:cNvSpPr txBox="1"/>
          <p:nvPr/>
        </p:nvSpPr>
        <p:spPr>
          <a:xfrm>
            <a:off x="9110444" y="5637402"/>
            <a:ext cx="1252756" cy="369332"/>
          </a:xfrm>
          <a:prstGeom prst="rect">
            <a:avLst/>
          </a:prstGeom>
          <a:noFill/>
        </p:spPr>
        <p:txBody>
          <a:bodyPr wrap="square" rtlCol="0">
            <a:spAutoFit/>
          </a:bodyPr>
          <a:lstStyle/>
          <a:p>
            <a:r>
              <a:rPr lang="lv-LV" b="1" dirty="0" smtClean="0">
                <a:solidFill>
                  <a:srgbClr val="C00000"/>
                </a:solidFill>
              </a:rPr>
              <a:t>Solītais</a:t>
            </a:r>
            <a:endParaRPr lang="en-US" b="1" dirty="0">
              <a:solidFill>
                <a:srgbClr val="C00000"/>
              </a:solidFill>
            </a:endParaRPr>
          </a:p>
        </p:txBody>
      </p:sp>
    </p:spTree>
    <p:extLst>
      <p:ext uri="{BB962C8B-B14F-4D97-AF65-F5344CB8AC3E}">
        <p14:creationId xmlns:p14="http://schemas.microsoft.com/office/powerpoint/2010/main" val="2143313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860192" y="622024"/>
            <a:ext cx="7134225" cy="5295900"/>
          </a:xfrm>
          <a:prstGeom prst="rect">
            <a:avLst/>
          </a:prstGeom>
        </p:spPr>
      </p:pic>
      <p:sp>
        <p:nvSpPr>
          <p:cNvPr id="5" name="Rectangle 4"/>
          <p:cNvSpPr/>
          <p:nvPr/>
        </p:nvSpPr>
        <p:spPr>
          <a:xfrm>
            <a:off x="402122" y="6300328"/>
            <a:ext cx="3164905" cy="369332"/>
          </a:xfrm>
          <a:prstGeom prst="rect">
            <a:avLst/>
          </a:prstGeom>
        </p:spPr>
        <p:txBody>
          <a:bodyPr wrap="none">
            <a:spAutoFit/>
          </a:bodyPr>
          <a:lstStyle/>
          <a:p>
            <a:r>
              <a:rPr lang="en-US" dirty="0"/>
              <a:t>© </a:t>
            </a:r>
            <a:r>
              <a:rPr lang="en-US" dirty="0" err="1"/>
              <a:t>Centrālā</a:t>
            </a:r>
            <a:r>
              <a:rPr lang="en-US" dirty="0"/>
              <a:t> </a:t>
            </a:r>
            <a:r>
              <a:rPr lang="en-US" dirty="0" err="1"/>
              <a:t>statistikas</a:t>
            </a:r>
            <a:r>
              <a:rPr lang="en-US" dirty="0"/>
              <a:t> </a:t>
            </a:r>
            <a:r>
              <a:rPr lang="en-US" dirty="0" err="1" smtClean="0"/>
              <a:t>pārvalde</a:t>
            </a:r>
            <a:endParaRPr lang="en-US" dirty="0"/>
          </a:p>
        </p:txBody>
      </p:sp>
      <p:sp>
        <p:nvSpPr>
          <p:cNvPr id="7" name="TextBox 6"/>
          <p:cNvSpPr txBox="1"/>
          <p:nvPr/>
        </p:nvSpPr>
        <p:spPr>
          <a:xfrm>
            <a:off x="7845287" y="4134678"/>
            <a:ext cx="795130" cy="369332"/>
          </a:xfrm>
          <a:prstGeom prst="rect">
            <a:avLst/>
          </a:prstGeom>
          <a:noFill/>
        </p:spPr>
        <p:txBody>
          <a:bodyPr wrap="square" rtlCol="0">
            <a:spAutoFit/>
          </a:bodyPr>
          <a:lstStyle/>
          <a:p>
            <a:r>
              <a:rPr lang="lv-LV" dirty="0" smtClean="0"/>
              <a:t>0,44</a:t>
            </a:r>
            <a:endParaRPr lang="en-US" dirty="0"/>
          </a:p>
        </p:txBody>
      </p:sp>
      <p:sp>
        <p:nvSpPr>
          <p:cNvPr id="8" name="Diamond 7"/>
          <p:cNvSpPr/>
          <p:nvPr/>
        </p:nvSpPr>
        <p:spPr>
          <a:xfrm>
            <a:off x="8024192" y="3949148"/>
            <a:ext cx="258417" cy="18553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7805531" y="3824118"/>
            <a:ext cx="308114" cy="17804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481391" y="4134678"/>
            <a:ext cx="1948070" cy="369332"/>
          </a:xfrm>
          <a:prstGeom prst="rect">
            <a:avLst/>
          </a:prstGeom>
          <a:noFill/>
        </p:spPr>
        <p:txBody>
          <a:bodyPr wrap="square" rtlCol="0">
            <a:spAutoFit/>
          </a:bodyPr>
          <a:lstStyle/>
          <a:p>
            <a:r>
              <a:rPr lang="lv-LV" b="1" dirty="0"/>
              <a:t>r</a:t>
            </a:r>
            <a:r>
              <a:rPr lang="lv-LV" b="1" dirty="0" smtClean="0"/>
              <a:t>ealitāte 2016.g.</a:t>
            </a:r>
            <a:endParaRPr lang="en-US" b="1" dirty="0"/>
          </a:p>
        </p:txBody>
      </p:sp>
      <p:sp>
        <p:nvSpPr>
          <p:cNvPr id="16" name="TextBox 15"/>
          <p:cNvSpPr txBox="1"/>
          <p:nvPr/>
        </p:nvSpPr>
        <p:spPr>
          <a:xfrm>
            <a:off x="9554817" y="2027583"/>
            <a:ext cx="1113183" cy="369332"/>
          </a:xfrm>
          <a:prstGeom prst="rect">
            <a:avLst/>
          </a:prstGeom>
          <a:noFill/>
        </p:spPr>
        <p:txBody>
          <a:bodyPr wrap="square" rtlCol="0">
            <a:spAutoFit/>
          </a:bodyPr>
          <a:lstStyle/>
          <a:p>
            <a:r>
              <a:rPr lang="lv-LV" b="1" dirty="0" smtClean="0"/>
              <a:t>plānotais</a:t>
            </a:r>
            <a:endParaRPr lang="en-US" b="1" dirty="0"/>
          </a:p>
        </p:txBody>
      </p:sp>
      <p:cxnSp>
        <p:nvCxnSpPr>
          <p:cNvPr id="18" name="Straight Connector 17"/>
          <p:cNvCxnSpPr/>
          <p:nvPr/>
        </p:nvCxnSpPr>
        <p:spPr>
          <a:xfrm>
            <a:off x="8166652" y="2955235"/>
            <a:ext cx="1" cy="188180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737114" y="6207995"/>
            <a:ext cx="7580244" cy="461665"/>
          </a:xfrm>
          <a:prstGeom prst="rect">
            <a:avLst/>
          </a:prstGeom>
          <a:noFill/>
        </p:spPr>
        <p:txBody>
          <a:bodyPr wrap="square" rtlCol="0">
            <a:spAutoFit/>
          </a:bodyPr>
          <a:lstStyle/>
          <a:p>
            <a:r>
              <a:rPr lang="lv-LV" sz="2400" b="1" dirty="0" smtClean="0">
                <a:solidFill>
                  <a:srgbClr val="FF0000"/>
                </a:solidFill>
              </a:rPr>
              <a:t>No plānotā ieguldījumi P@A  2016. gadā atpaliek par 60% </a:t>
            </a:r>
            <a:endParaRPr lang="en-US" sz="2400" b="1" dirty="0">
              <a:solidFill>
                <a:srgbClr val="FF0000"/>
              </a:solidFill>
            </a:endParaRPr>
          </a:p>
        </p:txBody>
      </p:sp>
      <p:sp>
        <p:nvSpPr>
          <p:cNvPr id="21" name="Rectangle 20"/>
          <p:cNvSpPr/>
          <p:nvPr/>
        </p:nvSpPr>
        <p:spPr>
          <a:xfrm>
            <a:off x="8126896" y="2919206"/>
            <a:ext cx="129209" cy="161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691852" y="2694783"/>
            <a:ext cx="477078" cy="369332"/>
          </a:xfrm>
          <a:prstGeom prst="rect">
            <a:avLst/>
          </a:prstGeom>
          <a:noFill/>
        </p:spPr>
        <p:txBody>
          <a:bodyPr wrap="square" rtlCol="0">
            <a:spAutoFit/>
          </a:bodyPr>
          <a:lstStyle/>
          <a:p>
            <a:r>
              <a:rPr lang="lv-LV" dirty="0" smtClean="0"/>
              <a:t>1,1</a:t>
            </a:r>
            <a:endParaRPr lang="en-US" dirty="0"/>
          </a:p>
        </p:txBody>
      </p:sp>
    </p:spTree>
    <p:extLst>
      <p:ext uri="{BB962C8B-B14F-4D97-AF65-F5344CB8AC3E}">
        <p14:creationId xmlns:p14="http://schemas.microsoft.com/office/powerpoint/2010/main" val="368366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2657261848"/>
              </p:ext>
            </p:extLst>
          </p:nvPr>
        </p:nvGraphicFramePr>
        <p:xfrm>
          <a:off x="1990476" y="700517"/>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7396480" y="2763520"/>
            <a:ext cx="2926080" cy="646331"/>
          </a:xfrm>
          <a:prstGeom prst="rect">
            <a:avLst/>
          </a:prstGeom>
          <a:noFill/>
        </p:spPr>
        <p:txBody>
          <a:bodyPr wrap="square" rtlCol="0">
            <a:spAutoFit/>
          </a:bodyPr>
          <a:lstStyle/>
          <a:p>
            <a:r>
              <a:rPr lang="lv-LV" b="1" dirty="0" smtClean="0">
                <a:solidFill>
                  <a:srgbClr val="FF0000"/>
                </a:solidFill>
              </a:rPr>
              <a:t> -52,4 miljoni EUR</a:t>
            </a:r>
          </a:p>
          <a:p>
            <a:r>
              <a:rPr lang="lv-LV" dirty="0" smtClean="0"/>
              <a:t> jeb </a:t>
            </a:r>
            <a:r>
              <a:rPr lang="lv-LV" b="1" dirty="0" smtClean="0">
                <a:solidFill>
                  <a:srgbClr val="FF0000"/>
                </a:solidFill>
              </a:rPr>
              <a:t>-32% </a:t>
            </a:r>
            <a:r>
              <a:rPr lang="lv-LV" dirty="0" smtClean="0"/>
              <a:t>pret 2014.gadu</a:t>
            </a:r>
            <a:endParaRPr lang="en-US" dirty="0"/>
          </a:p>
        </p:txBody>
      </p:sp>
      <p:sp>
        <p:nvSpPr>
          <p:cNvPr id="10" name="TextBox 9"/>
          <p:cNvSpPr txBox="1"/>
          <p:nvPr/>
        </p:nvSpPr>
        <p:spPr>
          <a:xfrm>
            <a:off x="7264400" y="3881120"/>
            <a:ext cx="2062480" cy="369332"/>
          </a:xfrm>
          <a:prstGeom prst="rect">
            <a:avLst/>
          </a:prstGeom>
          <a:noFill/>
        </p:spPr>
        <p:txBody>
          <a:bodyPr wrap="square" rtlCol="0">
            <a:spAutoFit/>
          </a:bodyPr>
          <a:lstStyle/>
          <a:p>
            <a:r>
              <a:rPr lang="lv-LV" dirty="0" smtClean="0"/>
              <a:t>+19,3 miljoni no VB</a:t>
            </a:r>
            <a:endParaRPr lang="en-US" dirty="0"/>
          </a:p>
        </p:txBody>
      </p:sp>
      <p:sp>
        <p:nvSpPr>
          <p:cNvPr id="11" name="TextBox 10"/>
          <p:cNvSpPr txBox="1"/>
          <p:nvPr/>
        </p:nvSpPr>
        <p:spPr>
          <a:xfrm>
            <a:off x="3058160" y="1280160"/>
            <a:ext cx="883920" cy="369332"/>
          </a:xfrm>
          <a:prstGeom prst="rect">
            <a:avLst/>
          </a:prstGeom>
          <a:noFill/>
        </p:spPr>
        <p:txBody>
          <a:bodyPr wrap="square" rtlCol="0">
            <a:spAutoFit/>
          </a:bodyPr>
          <a:lstStyle/>
          <a:p>
            <a:r>
              <a:rPr lang="lv-LV" dirty="0" smtClean="0"/>
              <a:t>162,8</a:t>
            </a:r>
            <a:endParaRPr lang="en-US" dirty="0"/>
          </a:p>
        </p:txBody>
      </p:sp>
    </p:spTree>
    <p:extLst>
      <p:ext uri="{BB962C8B-B14F-4D97-AF65-F5344CB8AC3E}">
        <p14:creationId xmlns:p14="http://schemas.microsoft.com/office/powerpoint/2010/main" val="3154980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715949"/>
            <a:ext cx="10572750" cy="3267075"/>
          </a:xfrm>
          <a:prstGeom prst="rect">
            <a:avLst/>
          </a:prstGeom>
        </p:spPr>
      </p:pic>
      <p:sp>
        <p:nvSpPr>
          <p:cNvPr id="5" name="Rectangle 4"/>
          <p:cNvSpPr/>
          <p:nvPr/>
        </p:nvSpPr>
        <p:spPr>
          <a:xfrm>
            <a:off x="1051479" y="5616473"/>
            <a:ext cx="3112006" cy="369332"/>
          </a:xfrm>
          <a:prstGeom prst="rect">
            <a:avLst/>
          </a:prstGeom>
        </p:spPr>
        <p:txBody>
          <a:bodyPr wrap="none">
            <a:spAutoFit/>
          </a:bodyPr>
          <a:lstStyle/>
          <a:p>
            <a:r>
              <a:rPr lang="en-US" dirty="0"/>
              <a:t>© </a:t>
            </a:r>
            <a:r>
              <a:rPr lang="en-US" dirty="0" err="1"/>
              <a:t>Centrālā</a:t>
            </a:r>
            <a:r>
              <a:rPr lang="en-US" dirty="0"/>
              <a:t> </a:t>
            </a:r>
            <a:r>
              <a:rPr lang="en-US" dirty="0" err="1"/>
              <a:t>statistikas</a:t>
            </a:r>
            <a:r>
              <a:rPr lang="en-US" dirty="0"/>
              <a:t> </a:t>
            </a:r>
            <a:r>
              <a:rPr lang="en-US" dirty="0" err="1" smtClean="0"/>
              <a:t>pārvalde</a:t>
            </a:r>
            <a:endParaRPr lang="en-US" dirty="0"/>
          </a:p>
        </p:txBody>
      </p:sp>
      <p:pic>
        <p:nvPicPr>
          <p:cNvPr id="6" name="Picture 5"/>
          <p:cNvPicPr>
            <a:picLocks noChangeAspect="1"/>
          </p:cNvPicPr>
          <p:nvPr/>
        </p:nvPicPr>
        <p:blipFill>
          <a:blip r:embed="rId3"/>
          <a:stretch>
            <a:fillRect/>
          </a:stretch>
        </p:blipFill>
        <p:spPr>
          <a:xfrm>
            <a:off x="10572750" y="2324307"/>
            <a:ext cx="1475636" cy="2565745"/>
          </a:xfrm>
          <a:prstGeom prst="rect">
            <a:avLst/>
          </a:prstGeom>
        </p:spPr>
      </p:pic>
      <p:sp>
        <p:nvSpPr>
          <p:cNvPr id="7" name="Rectangle 6"/>
          <p:cNvSpPr/>
          <p:nvPr/>
        </p:nvSpPr>
        <p:spPr>
          <a:xfrm>
            <a:off x="10572750" y="2324307"/>
            <a:ext cx="1155424" cy="40564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694504" y="2324307"/>
            <a:ext cx="940905" cy="369332"/>
          </a:xfrm>
          <a:prstGeom prst="rect">
            <a:avLst/>
          </a:prstGeom>
          <a:noFill/>
        </p:spPr>
        <p:txBody>
          <a:bodyPr wrap="square" rtlCol="0">
            <a:spAutoFit/>
          </a:bodyPr>
          <a:lstStyle/>
          <a:p>
            <a:r>
              <a:rPr lang="lv-LV" dirty="0" smtClean="0"/>
              <a:t>2016</a:t>
            </a:r>
            <a:endParaRPr lang="en-US" dirty="0"/>
          </a:p>
        </p:txBody>
      </p:sp>
      <p:sp>
        <p:nvSpPr>
          <p:cNvPr id="9" name="Rectangle 8"/>
          <p:cNvSpPr/>
          <p:nvPr/>
        </p:nvSpPr>
        <p:spPr>
          <a:xfrm>
            <a:off x="10572750" y="2729947"/>
            <a:ext cx="1155424" cy="3710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587244" y="2729947"/>
            <a:ext cx="1155424" cy="21601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smtClean="0"/>
              <a:t>0,44</a:t>
            </a:r>
            <a:endParaRPr lang="en-US" dirty="0"/>
          </a:p>
        </p:txBody>
      </p:sp>
      <p:cxnSp>
        <p:nvCxnSpPr>
          <p:cNvPr id="12" name="Straight Connector 11"/>
          <p:cNvCxnSpPr/>
          <p:nvPr/>
        </p:nvCxnSpPr>
        <p:spPr>
          <a:xfrm>
            <a:off x="10572750" y="3101008"/>
            <a:ext cx="1155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572750" y="3472070"/>
            <a:ext cx="1155424" cy="132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1"/>
            <a:endCxn id="10" idx="3"/>
          </p:cNvCxnSpPr>
          <p:nvPr/>
        </p:nvCxnSpPr>
        <p:spPr>
          <a:xfrm>
            <a:off x="10587244" y="3810000"/>
            <a:ext cx="1155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587244" y="4134678"/>
            <a:ext cx="114093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587244" y="4518992"/>
            <a:ext cx="116991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0587244" y="2729947"/>
            <a:ext cx="1169918" cy="371061"/>
          </a:xfrm>
          <a:prstGeom prst="rect">
            <a:avLst/>
          </a:prstGeom>
          <a:noFill/>
        </p:spPr>
        <p:txBody>
          <a:bodyPr wrap="square" rtlCol="0">
            <a:spAutoFit/>
          </a:bodyPr>
          <a:lstStyle/>
          <a:p>
            <a:r>
              <a:rPr lang="lv-LV" b="1" dirty="0" smtClean="0"/>
              <a:t>110 400</a:t>
            </a:r>
            <a:endParaRPr lang="en-US" b="1" dirty="0"/>
          </a:p>
        </p:txBody>
      </p:sp>
      <p:sp>
        <p:nvSpPr>
          <p:cNvPr id="23" name="TextBox 22"/>
          <p:cNvSpPr txBox="1"/>
          <p:nvPr/>
        </p:nvSpPr>
        <p:spPr>
          <a:xfrm>
            <a:off x="10611886" y="3122955"/>
            <a:ext cx="1077152" cy="369332"/>
          </a:xfrm>
          <a:prstGeom prst="rect">
            <a:avLst/>
          </a:prstGeom>
          <a:noFill/>
        </p:spPr>
        <p:txBody>
          <a:bodyPr wrap="square" rtlCol="0">
            <a:spAutoFit/>
          </a:bodyPr>
          <a:lstStyle/>
          <a:p>
            <a:pPr algn="r"/>
            <a:r>
              <a:rPr lang="lv-LV" dirty="0" smtClean="0"/>
              <a:t>23 800</a:t>
            </a:r>
            <a:endParaRPr lang="en-US" dirty="0"/>
          </a:p>
        </p:txBody>
      </p:sp>
      <p:sp>
        <p:nvSpPr>
          <p:cNvPr id="25" name="TextBox 24"/>
          <p:cNvSpPr txBox="1"/>
          <p:nvPr/>
        </p:nvSpPr>
        <p:spPr>
          <a:xfrm>
            <a:off x="10694504" y="3492287"/>
            <a:ext cx="936276" cy="369332"/>
          </a:xfrm>
          <a:prstGeom prst="rect">
            <a:avLst/>
          </a:prstGeom>
          <a:noFill/>
        </p:spPr>
        <p:txBody>
          <a:bodyPr wrap="square" rtlCol="0">
            <a:spAutoFit/>
          </a:bodyPr>
          <a:lstStyle/>
          <a:p>
            <a:pPr algn="r"/>
            <a:r>
              <a:rPr lang="lv-LV" dirty="0" smtClean="0"/>
              <a:t>52 700</a:t>
            </a:r>
            <a:endParaRPr lang="en-US" dirty="0"/>
          </a:p>
        </p:txBody>
      </p:sp>
      <p:sp>
        <p:nvSpPr>
          <p:cNvPr id="26" name="TextBox 25"/>
          <p:cNvSpPr txBox="1"/>
          <p:nvPr/>
        </p:nvSpPr>
        <p:spPr>
          <a:xfrm>
            <a:off x="10611886" y="3856486"/>
            <a:ext cx="1077152" cy="369332"/>
          </a:xfrm>
          <a:prstGeom prst="rect">
            <a:avLst/>
          </a:prstGeom>
          <a:noFill/>
        </p:spPr>
        <p:txBody>
          <a:bodyPr wrap="square" rtlCol="0">
            <a:spAutoFit/>
          </a:bodyPr>
          <a:lstStyle/>
          <a:p>
            <a:pPr algn="r"/>
            <a:r>
              <a:rPr lang="lv-LV" dirty="0" smtClean="0"/>
              <a:t>3 200</a:t>
            </a:r>
            <a:endParaRPr lang="en-US" dirty="0"/>
          </a:p>
        </p:txBody>
      </p:sp>
      <p:sp>
        <p:nvSpPr>
          <p:cNvPr id="27" name="TextBox 26"/>
          <p:cNvSpPr txBox="1"/>
          <p:nvPr/>
        </p:nvSpPr>
        <p:spPr>
          <a:xfrm>
            <a:off x="10558256" y="4166080"/>
            <a:ext cx="1072524" cy="369332"/>
          </a:xfrm>
          <a:prstGeom prst="rect">
            <a:avLst/>
          </a:prstGeom>
          <a:noFill/>
        </p:spPr>
        <p:txBody>
          <a:bodyPr wrap="square" rtlCol="0">
            <a:spAutoFit/>
          </a:bodyPr>
          <a:lstStyle/>
          <a:p>
            <a:pPr algn="r"/>
            <a:r>
              <a:rPr lang="lv-LV" dirty="0" smtClean="0"/>
              <a:t>30 700</a:t>
            </a:r>
            <a:endParaRPr lang="en-US" dirty="0"/>
          </a:p>
        </p:txBody>
      </p:sp>
      <p:sp>
        <p:nvSpPr>
          <p:cNvPr id="28" name="TextBox 27"/>
          <p:cNvSpPr txBox="1"/>
          <p:nvPr/>
        </p:nvSpPr>
        <p:spPr>
          <a:xfrm>
            <a:off x="10694504" y="4535412"/>
            <a:ext cx="994534" cy="369332"/>
          </a:xfrm>
          <a:prstGeom prst="rect">
            <a:avLst/>
          </a:prstGeom>
          <a:noFill/>
        </p:spPr>
        <p:txBody>
          <a:bodyPr wrap="square" rtlCol="0">
            <a:spAutoFit/>
          </a:bodyPr>
          <a:lstStyle/>
          <a:p>
            <a:pPr algn="r"/>
            <a:r>
              <a:rPr lang="lv-LV" b="1" dirty="0" smtClean="0">
                <a:solidFill>
                  <a:srgbClr val="FF0000"/>
                </a:solidFill>
              </a:rPr>
              <a:t>0,44</a:t>
            </a:r>
            <a:endParaRPr lang="en-US" b="1" dirty="0">
              <a:solidFill>
                <a:srgbClr val="FF0000"/>
              </a:solidFill>
            </a:endParaRPr>
          </a:p>
        </p:txBody>
      </p:sp>
    </p:spTree>
    <p:extLst>
      <p:ext uri="{BB962C8B-B14F-4D97-AF65-F5344CB8AC3E}">
        <p14:creationId xmlns:p14="http://schemas.microsoft.com/office/powerpoint/2010/main" val="3679574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776605" y="1753076"/>
            <a:ext cx="2571750" cy="676275"/>
          </a:xfrm>
          <a:prstGeom prst="rect">
            <a:avLst/>
          </a:prstGeom>
        </p:spPr>
      </p:pic>
      <p:pic>
        <p:nvPicPr>
          <p:cNvPr id="6" name="Picture 5"/>
          <p:cNvPicPr>
            <a:picLocks noChangeAspect="1"/>
          </p:cNvPicPr>
          <p:nvPr/>
        </p:nvPicPr>
        <p:blipFill>
          <a:blip r:embed="rId3"/>
          <a:stretch>
            <a:fillRect/>
          </a:stretch>
        </p:blipFill>
        <p:spPr>
          <a:xfrm>
            <a:off x="3348355" y="1753076"/>
            <a:ext cx="1695450" cy="752475"/>
          </a:xfrm>
          <a:prstGeom prst="rect">
            <a:avLst/>
          </a:prstGeom>
        </p:spPr>
      </p:pic>
      <p:pic>
        <p:nvPicPr>
          <p:cNvPr id="7" name="Picture 6"/>
          <p:cNvPicPr>
            <a:picLocks noChangeAspect="1"/>
          </p:cNvPicPr>
          <p:nvPr/>
        </p:nvPicPr>
        <p:blipFill>
          <a:blip r:embed="rId4"/>
          <a:stretch>
            <a:fillRect/>
          </a:stretch>
        </p:blipFill>
        <p:spPr>
          <a:xfrm>
            <a:off x="3348355" y="1391126"/>
            <a:ext cx="1695450" cy="361950"/>
          </a:xfrm>
          <a:prstGeom prst="rect">
            <a:avLst/>
          </a:prstGeom>
        </p:spPr>
      </p:pic>
      <p:sp>
        <p:nvSpPr>
          <p:cNvPr id="8" name="TextBox 7"/>
          <p:cNvSpPr txBox="1"/>
          <p:nvPr/>
        </p:nvSpPr>
        <p:spPr>
          <a:xfrm>
            <a:off x="5732504" y="1717001"/>
            <a:ext cx="5924550" cy="3416320"/>
          </a:xfrm>
          <a:prstGeom prst="rect">
            <a:avLst/>
          </a:prstGeom>
          <a:noFill/>
        </p:spPr>
        <p:txBody>
          <a:bodyPr wrap="square" rtlCol="0">
            <a:spAutoFit/>
          </a:bodyPr>
          <a:lstStyle/>
          <a:p>
            <a:r>
              <a:rPr lang="lv-LV" sz="2400" b="1" dirty="0" smtClean="0"/>
              <a:t>Kopējais finansējums zinātnei un pētniecībai  (ieskaitot </a:t>
            </a:r>
            <a:r>
              <a:rPr lang="lv-LV" sz="2400" b="1" dirty="0" err="1" smtClean="0"/>
              <a:t>komercsektoru</a:t>
            </a:r>
            <a:r>
              <a:rPr lang="lv-LV" sz="2400" b="1" dirty="0" smtClean="0"/>
              <a:t>) </a:t>
            </a:r>
            <a:r>
              <a:rPr lang="lv-LV" sz="2400" b="1" dirty="0" smtClean="0">
                <a:solidFill>
                  <a:srgbClr val="FF0000"/>
                </a:solidFill>
              </a:rPr>
              <a:t>2016.gadā salīdzinot ar 2014.gadu samazinājies par 52,4 miljoniem</a:t>
            </a:r>
          </a:p>
          <a:p>
            <a:endParaRPr lang="lv-LV" sz="2400" b="1" dirty="0" smtClean="0"/>
          </a:p>
          <a:p>
            <a:r>
              <a:rPr lang="lv-LV" sz="2400" b="1" dirty="0" smtClean="0"/>
              <a:t>Attiecībā pret IKP zinātnes un pētniecības finansējums valstī triju gadu laikā samazinājās  par 34,3% un </a:t>
            </a:r>
            <a:r>
              <a:rPr lang="lv-LV" sz="2400" b="1" dirty="0" smtClean="0">
                <a:solidFill>
                  <a:srgbClr val="FF0000"/>
                </a:solidFill>
              </a:rPr>
              <a:t>procentuāli pret IKP noslīdēja zem  2000.gada līmeņa</a:t>
            </a:r>
            <a:endParaRPr lang="en-US" sz="2400" b="1" dirty="0">
              <a:solidFill>
                <a:srgbClr val="FF0000"/>
              </a:solidFill>
            </a:endParaRPr>
          </a:p>
        </p:txBody>
      </p:sp>
      <p:pic>
        <p:nvPicPr>
          <p:cNvPr id="9" name="Picture 8"/>
          <p:cNvPicPr>
            <a:picLocks noChangeAspect="1"/>
          </p:cNvPicPr>
          <p:nvPr/>
        </p:nvPicPr>
        <p:blipFill>
          <a:blip r:embed="rId5"/>
          <a:stretch>
            <a:fillRect/>
          </a:stretch>
        </p:blipFill>
        <p:spPr>
          <a:xfrm>
            <a:off x="3337560" y="2467610"/>
            <a:ext cx="1676400" cy="361950"/>
          </a:xfrm>
          <a:prstGeom prst="rect">
            <a:avLst/>
          </a:prstGeom>
        </p:spPr>
      </p:pic>
      <p:pic>
        <p:nvPicPr>
          <p:cNvPr id="10" name="Picture 9"/>
          <p:cNvPicPr>
            <a:picLocks noChangeAspect="1"/>
          </p:cNvPicPr>
          <p:nvPr/>
        </p:nvPicPr>
        <p:blipFill>
          <a:blip r:embed="rId6"/>
          <a:stretch>
            <a:fillRect/>
          </a:stretch>
        </p:blipFill>
        <p:spPr>
          <a:xfrm>
            <a:off x="824230" y="2453243"/>
            <a:ext cx="2524125" cy="352425"/>
          </a:xfrm>
          <a:prstGeom prst="rect">
            <a:avLst/>
          </a:prstGeom>
        </p:spPr>
      </p:pic>
      <p:pic>
        <p:nvPicPr>
          <p:cNvPr id="11" name="Picture 10"/>
          <p:cNvPicPr>
            <a:picLocks noChangeAspect="1"/>
          </p:cNvPicPr>
          <p:nvPr/>
        </p:nvPicPr>
        <p:blipFill>
          <a:blip r:embed="rId7"/>
          <a:stretch>
            <a:fillRect/>
          </a:stretch>
        </p:blipFill>
        <p:spPr>
          <a:xfrm>
            <a:off x="824230" y="4485640"/>
            <a:ext cx="2514600" cy="714375"/>
          </a:xfrm>
          <a:prstGeom prst="rect">
            <a:avLst/>
          </a:prstGeom>
        </p:spPr>
      </p:pic>
      <p:pic>
        <p:nvPicPr>
          <p:cNvPr id="12" name="Picture 11"/>
          <p:cNvPicPr>
            <a:picLocks noChangeAspect="1"/>
          </p:cNvPicPr>
          <p:nvPr/>
        </p:nvPicPr>
        <p:blipFill>
          <a:blip r:embed="rId8"/>
          <a:stretch>
            <a:fillRect/>
          </a:stretch>
        </p:blipFill>
        <p:spPr>
          <a:xfrm>
            <a:off x="3348355" y="4446111"/>
            <a:ext cx="1724025" cy="809625"/>
          </a:xfrm>
          <a:prstGeom prst="rect">
            <a:avLst/>
          </a:prstGeom>
        </p:spPr>
      </p:pic>
      <p:pic>
        <p:nvPicPr>
          <p:cNvPr id="13" name="Picture 12"/>
          <p:cNvPicPr>
            <a:picLocks noChangeAspect="1"/>
          </p:cNvPicPr>
          <p:nvPr/>
        </p:nvPicPr>
        <p:blipFill>
          <a:blip r:embed="rId9"/>
          <a:stretch>
            <a:fillRect/>
          </a:stretch>
        </p:blipFill>
        <p:spPr>
          <a:xfrm>
            <a:off x="837565" y="2812573"/>
            <a:ext cx="2505075" cy="523875"/>
          </a:xfrm>
          <a:prstGeom prst="rect">
            <a:avLst/>
          </a:prstGeom>
        </p:spPr>
      </p:pic>
      <p:pic>
        <p:nvPicPr>
          <p:cNvPr id="14" name="Picture 13"/>
          <p:cNvPicPr>
            <a:picLocks noChangeAspect="1"/>
          </p:cNvPicPr>
          <p:nvPr/>
        </p:nvPicPr>
        <p:blipFill>
          <a:blip r:embed="rId10"/>
          <a:stretch>
            <a:fillRect/>
          </a:stretch>
        </p:blipFill>
        <p:spPr>
          <a:xfrm>
            <a:off x="3323272" y="2890756"/>
            <a:ext cx="1704975" cy="466725"/>
          </a:xfrm>
          <a:prstGeom prst="rect">
            <a:avLst/>
          </a:prstGeom>
        </p:spPr>
      </p:pic>
      <p:pic>
        <p:nvPicPr>
          <p:cNvPr id="15" name="Picture 14"/>
          <p:cNvPicPr>
            <a:picLocks noChangeAspect="1"/>
          </p:cNvPicPr>
          <p:nvPr/>
        </p:nvPicPr>
        <p:blipFill>
          <a:blip r:embed="rId11"/>
          <a:stretch>
            <a:fillRect/>
          </a:stretch>
        </p:blipFill>
        <p:spPr>
          <a:xfrm>
            <a:off x="824230" y="3322079"/>
            <a:ext cx="2543175" cy="771525"/>
          </a:xfrm>
          <a:prstGeom prst="rect">
            <a:avLst/>
          </a:prstGeom>
        </p:spPr>
      </p:pic>
      <p:pic>
        <p:nvPicPr>
          <p:cNvPr id="16" name="Picture 15"/>
          <p:cNvPicPr>
            <a:picLocks noChangeAspect="1"/>
          </p:cNvPicPr>
          <p:nvPr/>
        </p:nvPicPr>
        <p:blipFill>
          <a:blip r:embed="rId12"/>
          <a:stretch>
            <a:fillRect/>
          </a:stretch>
        </p:blipFill>
        <p:spPr>
          <a:xfrm>
            <a:off x="3360103" y="3331604"/>
            <a:ext cx="1685925" cy="762000"/>
          </a:xfrm>
          <a:prstGeom prst="rect">
            <a:avLst/>
          </a:prstGeom>
        </p:spPr>
      </p:pic>
      <p:sp>
        <p:nvSpPr>
          <p:cNvPr id="17" name="TextBox 16"/>
          <p:cNvSpPr txBox="1"/>
          <p:nvPr/>
        </p:nvSpPr>
        <p:spPr>
          <a:xfrm>
            <a:off x="734170" y="5825083"/>
            <a:ext cx="11457830" cy="646331"/>
          </a:xfrm>
          <a:prstGeom prst="rect">
            <a:avLst/>
          </a:prstGeom>
          <a:noFill/>
        </p:spPr>
        <p:txBody>
          <a:bodyPr wrap="square" rtlCol="0">
            <a:spAutoFit/>
          </a:bodyPr>
          <a:lstStyle/>
          <a:p>
            <a:r>
              <a:rPr lang="lv-LV" dirty="0" smtClean="0"/>
              <a:t>Avots: http://data.csb.gov.lv/pxweb/lv/zin/zin__zin/ZI0030_euro.px/table/tableViewLayout2/?rxid=cdcb978c-22b0-416a-aacc-aa650d3e2ce0</a:t>
            </a:r>
            <a:endParaRPr lang="en-US" dirty="0"/>
          </a:p>
        </p:txBody>
      </p:sp>
      <p:pic>
        <p:nvPicPr>
          <p:cNvPr id="19" name="Picture 18"/>
          <p:cNvPicPr>
            <a:picLocks noChangeAspect="1"/>
          </p:cNvPicPr>
          <p:nvPr/>
        </p:nvPicPr>
        <p:blipFill>
          <a:blip r:embed="rId13"/>
          <a:stretch>
            <a:fillRect/>
          </a:stretch>
        </p:blipFill>
        <p:spPr>
          <a:xfrm>
            <a:off x="826453" y="4076817"/>
            <a:ext cx="2533650" cy="381000"/>
          </a:xfrm>
          <a:prstGeom prst="rect">
            <a:avLst/>
          </a:prstGeom>
        </p:spPr>
      </p:pic>
      <p:pic>
        <p:nvPicPr>
          <p:cNvPr id="20" name="Picture 19"/>
          <p:cNvPicPr>
            <a:picLocks noChangeAspect="1"/>
          </p:cNvPicPr>
          <p:nvPr/>
        </p:nvPicPr>
        <p:blipFill>
          <a:blip r:embed="rId14"/>
          <a:stretch>
            <a:fillRect/>
          </a:stretch>
        </p:blipFill>
        <p:spPr>
          <a:xfrm>
            <a:off x="3313747" y="4055784"/>
            <a:ext cx="1714500" cy="390525"/>
          </a:xfrm>
          <a:prstGeom prst="rect">
            <a:avLst/>
          </a:prstGeom>
        </p:spPr>
      </p:pic>
      <p:sp>
        <p:nvSpPr>
          <p:cNvPr id="2" name="TextBox 1"/>
          <p:cNvSpPr txBox="1"/>
          <p:nvPr/>
        </p:nvSpPr>
        <p:spPr>
          <a:xfrm>
            <a:off x="975553" y="336263"/>
            <a:ext cx="11274094" cy="523220"/>
          </a:xfrm>
          <a:prstGeom prst="rect">
            <a:avLst/>
          </a:prstGeom>
          <a:noFill/>
        </p:spPr>
        <p:txBody>
          <a:bodyPr wrap="square" rtlCol="0">
            <a:spAutoFit/>
          </a:bodyPr>
          <a:lstStyle/>
          <a:p>
            <a:r>
              <a:rPr lang="lv-LV" sz="2800" b="1" dirty="0" smtClean="0">
                <a:solidFill>
                  <a:srgbClr val="FF0000"/>
                </a:solidFill>
              </a:rPr>
              <a:t>Z@P finansējums </a:t>
            </a:r>
            <a:r>
              <a:rPr lang="lv-LV" sz="2800" b="1" dirty="0">
                <a:solidFill>
                  <a:srgbClr val="FF0000"/>
                </a:solidFill>
              </a:rPr>
              <a:t>2016. gadā </a:t>
            </a:r>
            <a:r>
              <a:rPr lang="lv-LV" sz="2800" b="1" dirty="0" smtClean="0">
                <a:solidFill>
                  <a:srgbClr val="FF0000"/>
                </a:solidFill>
              </a:rPr>
              <a:t>Latvijā samazinājās par 41.8 miljonu EUR</a:t>
            </a:r>
            <a:endParaRPr lang="en-US" sz="2800" b="1" dirty="0">
              <a:solidFill>
                <a:srgbClr val="FF0000"/>
              </a:solidFill>
            </a:endParaRPr>
          </a:p>
        </p:txBody>
      </p:sp>
    </p:spTree>
    <p:extLst>
      <p:ext uri="{BB962C8B-B14F-4D97-AF65-F5344CB8AC3E}">
        <p14:creationId xmlns:p14="http://schemas.microsoft.com/office/powerpoint/2010/main" val="511622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19337" y="1804987"/>
            <a:ext cx="7553325" cy="3248025"/>
          </a:xfrm>
          <a:prstGeom prst="rect">
            <a:avLst/>
          </a:prstGeom>
          <a:solidFill>
            <a:schemeClr val="accent2"/>
          </a:solidFill>
        </p:spPr>
      </p:pic>
      <p:sp>
        <p:nvSpPr>
          <p:cNvPr id="5" name="TextBox 4"/>
          <p:cNvSpPr txBox="1"/>
          <p:nvPr/>
        </p:nvSpPr>
        <p:spPr>
          <a:xfrm>
            <a:off x="1119187" y="499259"/>
            <a:ext cx="9619753" cy="954107"/>
          </a:xfrm>
          <a:prstGeom prst="rect">
            <a:avLst/>
          </a:prstGeom>
          <a:noFill/>
        </p:spPr>
        <p:txBody>
          <a:bodyPr wrap="square" rtlCol="0">
            <a:spAutoFit/>
          </a:bodyPr>
          <a:lstStyle/>
          <a:p>
            <a:pPr algn="ctr"/>
            <a:r>
              <a:rPr lang="lv-LV" sz="2800" b="1" dirty="0" smtClean="0">
                <a:solidFill>
                  <a:srgbClr val="FF0000"/>
                </a:solidFill>
              </a:rPr>
              <a:t>Doktoru skaits Latvijā laikā no 2014. līdz 2016. gadam ir samazinājies par 596 PLE jeb par 16% no 2014. gada līmeņa</a:t>
            </a:r>
            <a:endParaRPr lang="en-US" sz="2800" b="1" dirty="0">
              <a:solidFill>
                <a:srgbClr val="FF0000"/>
              </a:solidFill>
            </a:endParaRPr>
          </a:p>
        </p:txBody>
      </p:sp>
      <p:pic>
        <p:nvPicPr>
          <p:cNvPr id="2" name="Picture 1"/>
          <p:cNvPicPr>
            <a:picLocks noChangeAspect="1"/>
          </p:cNvPicPr>
          <p:nvPr/>
        </p:nvPicPr>
        <p:blipFill>
          <a:blip r:embed="rId3"/>
          <a:stretch>
            <a:fillRect/>
          </a:stretch>
        </p:blipFill>
        <p:spPr>
          <a:xfrm>
            <a:off x="1119187" y="3462337"/>
            <a:ext cx="1200150" cy="1590675"/>
          </a:xfrm>
          <a:prstGeom prst="rect">
            <a:avLst/>
          </a:prstGeom>
        </p:spPr>
      </p:pic>
    </p:spTree>
    <p:extLst>
      <p:ext uri="{BB962C8B-B14F-4D97-AF65-F5344CB8AC3E}">
        <p14:creationId xmlns:p14="http://schemas.microsoft.com/office/powerpoint/2010/main" val="2978132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5830</TotalTime>
  <Words>1256</Words>
  <Application>Microsoft Office PowerPoint</Application>
  <PresentationFormat>Widescreen</PresentationFormat>
  <Paragraphs>266</Paragraphs>
  <Slides>18</Slides>
  <Notes>4</Notes>
  <HiddenSlides>2</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 Unicode MS</vt:lpstr>
      <vt:lpstr>ＭＳ 明朝</vt:lpstr>
      <vt:lpstr>MS PGothic</vt:lpstr>
      <vt:lpstr>Arial</vt:lpstr>
      <vt:lpstr>Calibri</vt:lpstr>
      <vt:lpstr>Calibri Light</vt:lpstr>
      <vt:lpstr>Cambria</vt:lpstr>
      <vt:lpstr>Times New Roman</vt:lpstr>
      <vt:lpstr>Verdana</vt:lpstr>
      <vt:lpstr>Office Theme</vt:lpstr>
      <vt:lpstr>Zinātnes un pētniecības finansēšanas politika Latvijā un tās sekas </vt:lpstr>
      <vt:lpstr>SF finansējums zinātnei  322.3 MEUR (ERAF 273.99 MEUR)</vt:lpstr>
      <vt:lpstr>Sasniedzamie rādītāji (līdz 31.12.2023.)</vt:lpstr>
      <vt:lpstr>Laika grafiks</vt:lpstr>
      <vt:lpstr>PowerPoint Presentation</vt:lpstr>
      <vt:lpstr>PowerPoint Presentation</vt:lpstr>
      <vt:lpstr>PowerPoint Presentation</vt:lpstr>
      <vt:lpstr>PowerPoint Presentation</vt:lpstr>
      <vt:lpstr>PowerPoint Presentation</vt:lpstr>
      <vt:lpstr>PowerPoint Presentation</vt:lpstr>
      <vt:lpstr>VPP finansējuma sadalījums pa gadiem </vt:lpstr>
      <vt:lpstr>Un kas tiek solīts nākotnē?</vt:lpstr>
      <vt:lpstr>Tiek plānota turpmāka publiskā sektora zinātnes finansējuma samazināšana (par 18% 2 gadu laikā)</vt:lpstr>
      <vt:lpstr>PowerPoint Presentation</vt:lpstr>
      <vt:lpstr>PowerPoint Presentation</vt:lpstr>
      <vt:lpstr> Solīts makā nekrīt!</vt:lpstr>
      <vt:lpstr>Katastrofāli zemo Valsts budžeta finansējumu zinātnisko projektu finansēšanai būtiski palielināt nav ieplānots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Ivars Kalvins</dc:creator>
  <cp:lastModifiedBy>Ivars Kalvins</cp:lastModifiedBy>
  <cp:revision>66</cp:revision>
  <dcterms:created xsi:type="dcterms:W3CDTF">2017-09-13T14:14:40Z</dcterms:created>
  <dcterms:modified xsi:type="dcterms:W3CDTF">2017-09-19T12:09:08Z</dcterms:modified>
</cp:coreProperties>
</file>